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1"/>
  </p:notesMasterIdLst>
  <p:sldIdLst>
    <p:sldId id="316" r:id="rId2"/>
    <p:sldId id="341" r:id="rId3"/>
    <p:sldId id="406" r:id="rId4"/>
    <p:sldId id="429" r:id="rId5"/>
    <p:sldId id="446" r:id="rId6"/>
    <p:sldId id="445" r:id="rId7"/>
    <p:sldId id="452" r:id="rId8"/>
    <p:sldId id="447" r:id="rId9"/>
    <p:sldId id="448" r:id="rId10"/>
    <p:sldId id="431" r:id="rId11"/>
    <p:sldId id="432" r:id="rId12"/>
    <p:sldId id="434" r:id="rId13"/>
    <p:sldId id="450" r:id="rId14"/>
    <p:sldId id="435" r:id="rId15"/>
    <p:sldId id="449" r:id="rId16"/>
    <p:sldId id="451" r:id="rId17"/>
    <p:sldId id="436" r:id="rId18"/>
    <p:sldId id="367" r:id="rId19"/>
    <p:sldId id="342" r:id="rId20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gela Kohls" initials="472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7F00"/>
    <a:srgbClr val="004B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ittlere Formatvorlage 3 - Akz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68" autoAdjust="0"/>
    <p:restoredTop sz="89817" autoAdjust="0"/>
  </p:normalViewPr>
  <p:slideViewPr>
    <p:cSldViewPr snapToGrid="0">
      <p:cViewPr varScale="1">
        <p:scale>
          <a:sx n="79" d="100"/>
          <a:sy n="79" d="100"/>
        </p:scale>
        <p:origin x="701" y="6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269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A7A742-E001-4763-8E1E-40A9BAB9F446}" type="datetimeFigureOut">
              <a:rPr lang="de-DE" smtClean="0"/>
              <a:t>19.05.2021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6EC03E-E338-46F4-97B2-04B2007BB3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3292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47404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46846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76612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13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43692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76612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76612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43692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13938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43692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88692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48391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43692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43692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43692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43692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EC03E-E338-46F4-97B2-04B2007BB37F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46846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347537"/>
            <a:ext cx="9144000" cy="1857626"/>
          </a:xfrm>
        </p:spPr>
        <p:txBody>
          <a:bodyPr anchor="b"/>
          <a:lstStyle>
            <a:lvl1pPr algn="l">
              <a:defRPr sz="6000">
                <a:solidFill>
                  <a:srgbClr val="004B7C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417554"/>
            <a:ext cx="9144000" cy="641099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004B7C"/>
                </a:solidFill>
                <a:latin typeface="Arial Narrow" panose="020B0606020202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sp>
        <p:nvSpPr>
          <p:cNvPr id="7" name="Rechteck 6"/>
          <p:cNvSpPr/>
          <p:nvPr userDrawn="1"/>
        </p:nvSpPr>
        <p:spPr>
          <a:xfrm>
            <a:off x="0" y="5518484"/>
            <a:ext cx="12192000" cy="1339516"/>
          </a:xfrm>
          <a:prstGeom prst="rect">
            <a:avLst/>
          </a:prstGeom>
          <a:solidFill>
            <a:srgbClr val="EE7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5005" y="5540497"/>
            <a:ext cx="2800350" cy="1311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079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42C7-CEDB-448C-888D-573DFED53B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1257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42C7-CEDB-448C-888D-573DFED53B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43012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42C7-CEDB-448C-888D-573DFED53B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98453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39835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 smtClean="0"/>
              <a:t>04.03.2021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004B7C"/>
                </a:solidFill>
              </a:rPr>
              <a:t>Melissa Gómez| ADFC </a:t>
            </a:r>
            <a:r>
              <a:rPr lang="de-DE" sz="1200" dirty="0" smtClean="0">
                <a:solidFill>
                  <a:srgbClr val="004B7C"/>
                </a:solidFill>
              </a:rPr>
              <a:t>InnoRAD Seminar</a:t>
            </a:r>
            <a:endParaRPr lang="de-DE" dirty="0">
              <a:solidFill>
                <a:srgbClr val="004B7C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42C7-CEDB-448C-888D-573DFED53B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7825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 smtClean="0"/>
              <a:t>04.03.2021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Melissa Gómez| ADFC InnoRAD Seminar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42C7-CEDB-448C-888D-573DFED53B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5770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04.03.2021</a:t>
            </a: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Melissa Gómez| ADFC InnoRAD Seminar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42C7-CEDB-448C-888D-573DFED53B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9699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04.03.2021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004B7C"/>
                </a:solidFill>
              </a:rPr>
              <a:t>Melissa Gómez| ADFC </a:t>
            </a:r>
            <a:r>
              <a:rPr lang="de-DE" dirty="0" smtClean="0"/>
              <a:t>InnoRAD Seminar</a:t>
            </a:r>
            <a:endParaRPr lang="de-DE" dirty="0">
              <a:solidFill>
                <a:srgbClr val="004B7C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42C7-CEDB-448C-888D-573DFED53B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27015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hne Hinter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9496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42C7-CEDB-448C-888D-573DFED53B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4615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42C7-CEDB-448C-888D-573DFED53BE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93014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5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514475"/>
            <a:ext cx="10515600" cy="466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Formatvorlagen des Textmasters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7372351" y="6228348"/>
            <a:ext cx="2285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4B7C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DE" dirty="0" smtClean="0"/>
              <a:t>04.03.2021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838200" y="623787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4B7C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DE" dirty="0" smtClean="0"/>
              <a:t>Melissa Gómez| InnoRAD Seminar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381874" y="6237873"/>
            <a:ext cx="7715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04B7C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de-DE" dirty="0" smtClean="0"/>
              <a:t>|  </a:t>
            </a:r>
            <a:fld id="{F59E42C7-CEDB-448C-888D-573DFED53BE0}" type="slidenum">
              <a:rPr lang="de-DE" smtClean="0"/>
              <a:pPr/>
              <a:t>‹Nr.›</a:t>
            </a:fld>
            <a:r>
              <a:rPr lang="de-DE" dirty="0" smtClean="0"/>
              <a:t>  |</a:t>
            </a:r>
            <a:endParaRPr lang="de-DE" dirty="0"/>
          </a:p>
        </p:txBody>
      </p:sp>
      <p:cxnSp>
        <p:nvCxnSpPr>
          <p:cNvPr id="8" name="Gerader Verbinder 7"/>
          <p:cNvCxnSpPr/>
          <p:nvPr userDrawn="1"/>
        </p:nvCxnSpPr>
        <p:spPr>
          <a:xfrm>
            <a:off x="695325" y="1304925"/>
            <a:ext cx="107632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r Verbinder 8"/>
          <p:cNvCxnSpPr/>
          <p:nvPr userDrawn="1"/>
        </p:nvCxnSpPr>
        <p:spPr>
          <a:xfrm>
            <a:off x="723900" y="6248400"/>
            <a:ext cx="9067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0302" y="6059967"/>
            <a:ext cx="1676396" cy="629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210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0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4B7C"/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4B7C"/>
          </a:solidFill>
          <a:latin typeface="Arial Narrow" panose="020B0606020202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4B7C"/>
          </a:solidFill>
          <a:latin typeface="Arial Narrow" panose="020B06060202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4B7C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4B7C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4B7C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dfc.de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ctrTitle"/>
          </p:nvPr>
        </p:nvSpPr>
        <p:spPr>
          <a:xfrm>
            <a:off x="745068" y="787401"/>
            <a:ext cx="10632017" cy="2341563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/>
              <a:t/>
            </a:r>
            <a:br>
              <a:rPr lang="de-DE" dirty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b="1" dirty="0"/>
              <a:t>InnoRAD </a:t>
            </a:r>
            <a:br>
              <a:rPr lang="de-DE" b="1" dirty="0"/>
            </a:br>
            <a:r>
              <a:rPr lang="de-DE" b="1" dirty="0"/>
              <a:t>Innovative Radverkehrslösungen auf Deutschland übertragen  </a:t>
            </a:r>
          </a:p>
        </p:txBody>
      </p:sp>
      <p:sp>
        <p:nvSpPr>
          <p:cNvPr id="7" name="Untertitel 6"/>
          <p:cNvSpPr>
            <a:spLocks noGrp="1"/>
          </p:cNvSpPr>
          <p:nvPr>
            <p:ph type="subTitle" idx="1"/>
          </p:nvPr>
        </p:nvSpPr>
        <p:spPr>
          <a:xfrm>
            <a:off x="742951" y="2954338"/>
            <a:ext cx="8534400" cy="1752600"/>
          </a:xfrm>
        </p:spPr>
        <p:txBody>
          <a:bodyPr/>
          <a:lstStyle/>
          <a:p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8607" y="4087813"/>
            <a:ext cx="1996012" cy="1084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5694" y="4215410"/>
            <a:ext cx="1665043" cy="82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5001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39500" y="5109750"/>
            <a:ext cx="1334407" cy="287337"/>
          </a:xfrm>
        </p:spPr>
        <p:txBody>
          <a:bodyPr>
            <a:normAutofit/>
          </a:bodyPr>
          <a:lstStyle/>
          <a:p>
            <a:endParaRPr lang="de-DE" sz="900" dirty="0">
              <a:solidFill>
                <a:schemeClr val="tx1"/>
              </a:solidFill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1295401" y="675304"/>
            <a:ext cx="9296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3600" b="1" dirty="0" smtClean="0">
                <a:solidFill>
                  <a:srgbClr val="004B7C"/>
                </a:solidFill>
                <a:latin typeface="Arial Narrow" panose="020B0606020202030204" pitchFamily="34" charset="0"/>
              </a:rPr>
              <a:t>Quai de la Seine</a:t>
            </a:r>
            <a:endParaRPr lang="de-DE" sz="3600" dirty="0"/>
          </a:p>
        </p:txBody>
      </p:sp>
      <p:sp>
        <p:nvSpPr>
          <p:cNvPr id="8" name="Rechteck 7"/>
          <p:cNvSpPr/>
          <p:nvPr/>
        </p:nvSpPr>
        <p:spPr>
          <a:xfrm>
            <a:off x="970979" y="5750468"/>
            <a:ext cx="31304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Bilder: </a:t>
            </a:r>
            <a:r>
              <a:rPr lang="de-DE" dirty="0"/>
              <a:t>@</a:t>
            </a:r>
            <a:r>
              <a:rPr lang="de-DE" dirty="0" err="1"/>
              <a:t>EmmanuelSPV</a:t>
            </a:r>
            <a:r>
              <a:rPr lang="de-DE" dirty="0"/>
              <a:t> Twitter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09" y="1685199"/>
            <a:ext cx="5747892" cy="383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955" y="1668825"/>
            <a:ext cx="5796978" cy="3867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7209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1295401" y="675304"/>
            <a:ext cx="9296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3600" b="1" dirty="0" err="1" smtClean="0">
                <a:solidFill>
                  <a:srgbClr val="004B7C"/>
                </a:solidFill>
                <a:latin typeface="Arial Narrow" panose="020B0606020202030204" pitchFamily="34" charset="0"/>
              </a:rPr>
              <a:t>Parc</a:t>
            </a:r>
            <a:r>
              <a:rPr lang="de-DE" sz="3600" b="1" dirty="0" smtClean="0">
                <a:solidFill>
                  <a:srgbClr val="004B7C"/>
                </a:solidFill>
                <a:latin typeface="Arial Narrow" panose="020B0606020202030204" pitchFamily="34" charset="0"/>
              </a:rPr>
              <a:t> </a:t>
            </a:r>
            <a:r>
              <a:rPr lang="de-DE" sz="3600" b="1" dirty="0" err="1" smtClean="0">
                <a:solidFill>
                  <a:srgbClr val="004B7C"/>
                </a:solidFill>
                <a:latin typeface="Arial Narrow" panose="020B0606020202030204" pitchFamily="34" charset="0"/>
              </a:rPr>
              <a:t>Rives</a:t>
            </a:r>
            <a:r>
              <a:rPr lang="de-DE" sz="3600" b="1" dirty="0" smtClean="0">
                <a:solidFill>
                  <a:srgbClr val="004B7C"/>
                </a:solidFill>
                <a:latin typeface="Arial Narrow" panose="020B0606020202030204" pitchFamily="34" charset="0"/>
              </a:rPr>
              <a:t> de Seine</a:t>
            </a:r>
            <a:endParaRPr lang="de-DE" sz="3600" dirty="0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526" y="1399274"/>
            <a:ext cx="3973121" cy="4677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6565" y="1399274"/>
            <a:ext cx="6295571" cy="4721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6964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E42C7-CEDB-448C-888D-573DFED53BE0}" type="slidenum">
              <a:rPr lang="de-DE" smtClean="0"/>
              <a:t>12</a:t>
            </a:fld>
            <a:endParaRPr lang="de-DE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42" y="1377042"/>
            <a:ext cx="5820230" cy="4365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3971" y="1377042"/>
            <a:ext cx="5820229" cy="4365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hteck 8"/>
          <p:cNvSpPr/>
          <p:nvPr/>
        </p:nvSpPr>
        <p:spPr>
          <a:xfrm>
            <a:off x="1295401" y="675304"/>
            <a:ext cx="9296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3600" b="1" dirty="0" err="1" smtClean="0">
                <a:solidFill>
                  <a:srgbClr val="004B7C"/>
                </a:solidFill>
                <a:latin typeface="Arial Narrow" panose="020B0606020202030204" pitchFamily="34" charset="0"/>
              </a:rPr>
              <a:t>Parc</a:t>
            </a:r>
            <a:r>
              <a:rPr lang="de-DE" sz="3600" b="1" dirty="0" smtClean="0">
                <a:solidFill>
                  <a:srgbClr val="004B7C"/>
                </a:solidFill>
                <a:latin typeface="Arial Narrow" panose="020B0606020202030204" pitchFamily="34" charset="0"/>
              </a:rPr>
              <a:t> </a:t>
            </a:r>
            <a:r>
              <a:rPr lang="de-DE" sz="3600" b="1" dirty="0" err="1" smtClean="0">
                <a:solidFill>
                  <a:srgbClr val="004B7C"/>
                </a:solidFill>
                <a:latin typeface="Arial Narrow" panose="020B0606020202030204" pitchFamily="34" charset="0"/>
              </a:rPr>
              <a:t>Rives</a:t>
            </a:r>
            <a:r>
              <a:rPr lang="de-DE" sz="3600" b="1" dirty="0" smtClean="0">
                <a:solidFill>
                  <a:srgbClr val="004B7C"/>
                </a:solidFill>
                <a:latin typeface="Arial Narrow" panose="020B0606020202030204" pitchFamily="34" charset="0"/>
              </a:rPr>
              <a:t> de Seine</a:t>
            </a:r>
            <a:endParaRPr lang="de-DE" sz="3600" dirty="0"/>
          </a:p>
        </p:txBody>
      </p:sp>
    </p:spTree>
    <p:extLst>
      <p:ext uri="{BB962C8B-B14F-4D97-AF65-F5344CB8AC3E}">
        <p14:creationId xmlns:p14="http://schemas.microsoft.com/office/powerpoint/2010/main" val="2333355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 txBox="1">
            <a:spLocks/>
          </p:cNvSpPr>
          <p:nvPr/>
        </p:nvSpPr>
        <p:spPr>
          <a:xfrm>
            <a:off x="838199" y="689202"/>
            <a:ext cx="10613571" cy="94116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004B7C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de-DE" sz="4000" b="1" dirty="0">
                <a:solidFill>
                  <a:schemeClr val="tx2"/>
                </a:solidFill>
              </a:rPr>
              <a:t>Umwidmung und Neugestaltung des öffentlichen Raums an zentralen Orten  </a:t>
            </a:r>
          </a:p>
          <a:p>
            <a:pPr algn="ctr"/>
            <a:endParaRPr lang="de-DE" sz="4400" b="1" dirty="0"/>
          </a:p>
        </p:txBody>
      </p:sp>
      <p:sp>
        <p:nvSpPr>
          <p:cNvPr id="3" name="Textfeld 2"/>
          <p:cNvSpPr txBox="1"/>
          <p:nvPr/>
        </p:nvSpPr>
        <p:spPr>
          <a:xfrm>
            <a:off x="1215851" y="19996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6144984" y="2184288"/>
            <a:ext cx="585651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2200" b="1" dirty="0" smtClean="0">
              <a:solidFill>
                <a:schemeClr val="tx2"/>
              </a:solidFill>
            </a:endParaRPr>
          </a:p>
          <a:p>
            <a:endParaRPr lang="de-DE" sz="3200" b="1" dirty="0" smtClean="0">
              <a:solidFill>
                <a:schemeClr val="tx2"/>
              </a:solidFill>
              <a:latin typeface="Arial Narrow" panose="020B0606020202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de-DE" sz="2200" b="1" dirty="0" smtClean="0">
              <a:solidFill>
                <a:schemeClr val="tx2"/>
              </a:solidFill>
            </a:endParaRPr>
          </a:p>
          <a:p>
            <a:endParaRPr lang="de-DE" sz="2200" dirty="0" smtClean="0">
              <a:solidFill>
                <a:schemeClr val="tx2"/>
              </a:solidFill>
            </a:endParaRPr>
          </a:p>
          <a:p>
            <a:endParaRPr lang="de-DE" sz="2200" dirty="0" smtClean="0">
              <a:solidFill>
                <a:schemeClr val="tx2"/>
              </a:solidFill>
            </a:endParaRPr>
          </a:p>
        </p:txBody>
      </p:sp>
      <p:sp>
        <p:nvSpPr>
          <p:cNvPr id="2" name="AutoShape 2" descr="Bildergebnis für bundesumweltministeri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" name="AutoShape 4" descr="Bildergebnis für bundesumweltministeriu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25" y="1622425"/>
            <a:ext cx="7530042" cy="4407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4851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22830" y="5646596"/>
            <a:ext cx="8312150" cy="289351"/>
          </a:xfrm>
        </p:spPr>
        <p:txBody>
          <a:bodyPr>
            <a:normAutofit/>
          </a:bodyPr>
          <a:lstStyle/>
          <a:p>
            <a:r>
              <a:rPr lang="de-DE" sz="1400" dirty="0" smtClean="0">
                <a:solidFill>
                  <a:schemeClr val="tx1"/>
                </a:solidFill>
              </a:rPr>
              <a:t>Bilder: </a:t>
            </a:r>
            <a:r>
              <a:rPr lang="de-DE" sz="1400" dirty="0" err="1" smtClean="0">
                <a:solidFill>
                  <a:schemeClr val="tx1"/>
                </a:solidFill>
              </a:rPr>
              <a:t>Mairie</a:t>
            </a:r>
            <a:r>
              <a:rPr lang="de-DE" sz="1400" dirty="0" smtClean="0">
                <a:solidFill>
                  <a:schemeClr val="tx1"/>
                </a:solidFill>
              </a:rPr>
              <a:t> de Paris</a:t>
            </a:r>
            <a:endParaRPr lang="de-DE" sz="1400" dirty="0">
              <a:solidFill>
                <a:schemeClr val="tx1"/>
              </a:solidFill>
            </a:endParaRPr>
          </a:p>
        </p:txBody>
      </p:sp>
      <p:pic>
        <p:nvPicPr>
          <p:cNvPr id="9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rcRect t="3657" b="4734"/>
          <a:stretch>
            <a:fillRect/>
          </a:stretch>
        </p:blipFill>
        <p:spPr>
          <a:xfrm>
            <a:off x="122830" y="1527246"/>
            <a:ext cx="6596783" cy="4064759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Picture 2" descr="Picture 2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377747" y="1483590"/>
            <a:ext cx="6486178" cy="4108415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Rechteck 6"/>
          <p:cNvSpPr/>
          <p:nvPr/>
        </p:nvSpPr>
        <p:spPr>
          <a:xfrm>
            <a:off x="3571803" y="555725"/>
            <a:ext cx="43059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3600" b="1" dirty="0" smtClean="0">
                <a:solidFill>
                  <a:srgbClr val="004B7C"/>
                </a:solidFill>
                <a:latin typeface="Arial Narrow" panose="020B0606020202030204" pitchFamily="34" charset="0"/>
              </a:rPr>
              <a:t>Place de la </a:t>
            </a:r>
            <a:r>
              <a:rPr lang="de-DE" sz="3600" b="1" dirty="0" err="1" smtClean="0">
                <a:solidFill>
                  <a:srgbClr val="004B7C"/>
                </a:solidFill>
                <a:latin typeface="Arial Narrow" panose="020B0606020202030204" pitchFamily="34" charset="0"/>
              </a:rPr>
              <a:t>République</a:t>
            </a:r>
            <a:endParaRPr lang="de-DE" sz="3600" dirty="0"/>
          </a:p>
        </p:txBody>
      </p:sp>
    </p:spTree>
    <p:extLst>
      <p:ext uri="{BB962C8B-B14F-4D97-AF65-F5344CB8AC3E}">
        <p14:creationId xmlns:p14="http://schemas.microsoft.com/office/powerpoint/2010/main" val="2018280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31451" y="5883663"/>
            <a:ext cx="8312150" cy="289351"/>
          </a:xfrm>
        </p:spPr>
        <p:txBody>
          <a:bodyPr>
            <a:normAutofit/>
          </a:bodyPr>
          <a:lstStyle/>
          <a:p>
            <a:r>
              <a:rPr lang="de-DE" sz="1400" dirty="0" smtClean="0">
                <a:solidFill>
                  <a:schemeClr val="tx1"/>
                </a:solidFill>
              </a:rPr>
              <a:t>Bilder: </a:t>
            </a:r>
            <a:r>
              <a:rPr lang="de-DE" sz="1400" dirty="0" err="1" smtClean="0">
                <a:solidFill>
                  <a:schemeClr val="tx1"/>
                </a:solidFill>
              </a:rPr>
              <a:t>Mairie</a:t>
            </a:r>
            <a:r>
              <a:rPr lang="de-DE" sz="1400" dirty="0" smtClean="0">
                <a:solidFill>
                  <a:schemeClr val="tx1"/>
                </a:solidFill>
              </a:rPr>
              <a:t> de Paris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3927671" y="555725"/>
            <a:ext cx="35942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3600" b="1" dirty="0" smtClean="0">
                <a:solidFill>
                  <a:srgbClr val="004B7C"/>
                </a:solidFill>
                <a:latin typeface="Arial Narrow" panose="020B0606020202030204" pitchFamily="34" charset="0"/>
              </a:rPr>
              <a:t>Place de la Bastille</a:t>
            </a:r>
            <a:endParaRPr lang="de-DE" sz="36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5136" y="1645708"/>
            <a:ext cx="7676931" cy="3840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853" y="1645708"/>
            <a:ext cx="5475287" cy="410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3637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Positive Auswirkungen 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84200" y="1676399"/>
            <a:ext cx="6477000" cy="4564592"/>
          </a:xfrm>
        </p:spPr>
        <p:txBody>
          <a:bodyPr/>
          <a:lstStyle/>
          <a:p>
            <a:r>
              <a:rPr lang="de-DE" dirty="0" smtClean="0"/>
              <a:t>Erheblich Steigerung der </a:t>
            </a:r>
            <a:r>
              <a:rPr lang="de-DE" dirty="0"/>
              <a:t>Anzahl </a:t>
            </a:r>
            <a:r>
              <a:rPr lang="de-DE" dirty="0" smtClean="0"/>
              <a:t>Radfahrer*innen</a:t>
            </a:r>
            <a:endParaRPr lang="de-DE" dirty="0" smtClean="0"/>
          </a:p>
          <a:p>
            <a:r>
              <a:rPr lang="de-DE" dirty="0"/>
              <a:t>V</a:t>
            </a:r>
            <a:r>
              <a:rPr lang="de-DE" dirty="0" smtClean="0"/>
              <a:t>ielfältigere Bevölkerungsgruppen </a:t>
            </a:r>
            <a:r>
              <a:rPr lang="de-DE" dirty="0" smtClean="0"/>
              <a:t>haben dass Fahrrad entdeckt</a:t>
            </a:r>
            <a:endParaRPr lang="de-DE" dirty="0" smtClean="0"/>
          </a:p>
          <a:p>
            <a:r>
              <a:rPr lang="de-DE" dirty="0" smtClean="0"/>
              <a:t>Weniger Verkehr </a:t>
            </a:r>
          </a:p>
          <a:p>
            <a:r>
              <a:rPr lang="de-DE" dirty="0" smtClean="0"/>
              <a:t>Bessere Luft</a:t>
            </a:r>
          </a:p>
          <a:p>
            <a:r>
              <a:rPr lang="de-DE" dirty="0" smtClean="0"/>
              <a:t>Weniger Lärmbelastungen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6623" y="1608665"/>
            <a:ext cx="5712178" cy="4284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0031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Erfolgsfaktoren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85800" y="1988608"/>
            <a:ext cx="10515600" cy="4662488"/>
          </a:xfrm>
        </p:spPr>
        <p:txBody>
          <a:bodyPr/>
          <a:lstStyle/>
          <a:p>
            <a:r>
              <a:rPr lang="de-DE" dirty="0" smtClean="0"/>
              <a:t>Politische Wille und Mut</a:t>
            </a:r>
          </a:p>
          <a:p>
            <a:r>
              <a:rPr lang="de-DE" dirty="0" smtClean="0"/>
              <a:t>Partizipationsprozess bzw. Dialogprozess</a:t>
            </a:r>
          </a:p>
          <a:p>
            <a:r>
              <a:rPr lang="de-DE" dirty="0" smtClean="0"/>
              <a:t>Einbeziehung unterschiedlicher Interessengruppen</a:t>
            </a:r>
            <a:endParaRPr lang="de-DE" dirty="0"/>
          </a:p>
          <a:p>
            <a:r>
              <a:rPr lang="de-DE" dirty="0" smtClean="0"/>
              <a:t>Evaluation </a:t>
            </a:r>
            <a:r>
              <a:rPr lang="de-DE" dirty="0" smtClean="0"/>
              <a:t>um den Erfolg sichtbar zu machen</a:t>
            </a:r>
          </a:p>
          <a:p>
            <a:r>
              <a:rPr lang="de-DE" dirty="0" smtClean="0"/>
              <a:t>Gemeinsame Ziele der zuständigen Mitarbeiter*innen setzen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13964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 txBox="1">
            <a:spLocks/>
          </p:cNvSpPr>
          <p:nvPr/>
        </p:nvSpPr>
        <p:spPr>
          <a:xfrm>
            <a:off x="838200" y="365125"/>
            <a:ext cx="10515600" cy="8350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004B7C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endParaRPr lang="de-DE" sz="4400" b="1" dirty="0"/>
          </a:p>
        </p:txBody>
      </p:sp>
      <p:sp>
        <p:nvSpPr>
          <p:cNvPr id="3" name="Textfeld 2"/>
          <p:cNvSpPr txBox="1"/>
          <p:nvPr/>
        </p:nvSpPr>
        <p:spPr>
          <a:xfrm>
            <a:off x="1215851" y="19996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2" name="AutoShape 2" descr="Bildergebnis für bundesumweltministeri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" name="AutoShape 4" descr="Bildergebnis für bundesumweltministeriu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6" name="Rechteck 5"/>
          <p:cNvSpPr/>
          <p:nvPr/>
        </p:nvSpPr>
        <p:spPr>
          <a:xfrm>
            <a:off x="6337038" y="1331459"/>
            <a:ext cx="5736771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DE" sz="2200" b="1" dirty="0">
              <a:solidFill>
                <a:schemeClr val="tx2"/>
              </a:solidFill>
            </a:endParaRPr>
          </a:p>
          <a:p>
            <a:r>
              <a:rPr lang="de-DE" sz="3600" b="1" dirty="0">
                <a:solidFill>
                  <a:schemeClr val="tx2"/>
                </a:solidFill>
              </a:rPr>
              <a:t>Die einzelnen </a:t>
            </a:r>
            <a:r>
              <a:rPr lang="de-DE" sz="3600" b="1" dirty="0" err="1">
                <a:solidFill>
                  <a:schemeClr val="tx2"/>
                </a:solidFill>
              </a:rPr>
              <a:t>Factsheets</a:t>
            </a:r>
            <a:r>
              <a:rPr lang="de-DE" sz="3600" b="1" dirty="0">
                <a:solidFill>
                  <a:schemeClr val="tx2"/>
                </a:solidFill>
              </a:rPr>
              <a:t> sind nun online. Zusätzliche Materialsammlung inkl. Fotos finden Sie auf </a:t>
            </a:r>
            <a:r>
              <a:rPr lang="de-DE" sz="3600" u="sng" dirty="0">
                <a:solidFill>
                  <a:srgbClr val="EE7F00"/>
                </a:solidFill>
                <a:hlinkClick r:id="rId3"/>
              </a:rPr>
              <a:t>www.adfc.de</a:t>
            </a:r>
            <a:r>
              <a:rPr lang="de-DE" sz="3600" u="sng" dirty="0">
                <a:solidFill>
                  <a:srgbClr val="EE7F00"/>
                </a:solidFill>
              </a:rPr>
              <a:t>/InnoRAD</a:t>
            </a:r>
            <a:r>
              <a:rPr lang="de-DE" sz="3600" dirty="0"/>
              <a:t/>
            </a:r>
            <a:br>
              <a:rPr lang="de-DE" sz="3600" dirty="0"/>
            </a:br>
            <a:endParaRPr lang="de-DE" sz="3600" b="1" dirty="0" smtClean="0">
              <a:solidFill>
                <a:schemeClr val="tx2"/>
              </a:solidFill>
            </a:endParaRPr>
          </a:p>
          <a:p>
            <a:endParaRPr lang="de-DE" sz="2200" b="1" dirty="0" smtClean="0">
              <a:solidFill>
                <a:schemeClr val="tx2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de-DE" sz="2200" b="1" dirty="0">
              <a:solidFill>
                <a:schemeClr val="tx2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827" y="312738"/>
            <a:ext cx="4215063" cy="59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9401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/>
        </p:nvSpPr>
        <p:spPr>
          <a:xfrm>
            <a:off x="947895" y="1346720"/>
            <a:ext cx="102861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DE" dirty="0">
              <a:solidFill>
                <a:schemeClr val="tx2"/>
              </a:solidFill>
            </a:endParaRPr>
          </a:p>
          <a:p>
            <a:pPr algn="ctr"/>
            <a:endParaRPr lang="de-DE" dirty="0" smtClean="0">
              <a:solidFill>
                <a:schemeClr val="tx2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3004682" y="1614785"/>
            <a:ext cx="617258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sz="3000" b="1" dirty="0">
                <a:solidFill>
                  <a:schemeClr val="tx2"/>
                </a:solidFill>
              </a:rPr>
              <a:t>Vielen Dank für die Aufmerksamkeit! </a:t>
            </a:r>
          </a:p>
        </p:txBody>
      </p:sp>
      <p:pic>
        <p:nvPicPr>
          <p:cNvPr id="8195" name="Picture 3" descr="\\192.168.10.101\BE_Arbeitsbereiche\Marketing und Kommunikation\Corporate Design\Illustrationen\Illustrationen_Infrastrukturbroschüre\adfc-angela-merkel-illustratio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168783"/>
            <a:ext cx="4352663" cy="4030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880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 txBox="1">
            <a:spLocks/>
          </p:cNvSpPr>
          <p:nvPr/>
        </p:nvSpPr>
        <p:spPr>
          <a:xfrm>
            <a:off x="838200" y="365125"/>
            <a:ext cx="10515600" cy="83502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004B7C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de-DE" sz="4400" b="1" dirty="0" smtClean="0"/>
              <a:t>Beispiele </a:t>
            </a:r>
            <a:r>
              <a:rPr lang="de-DE" sz="4400" b="1" dirty="0"/>
              <a:t>aus der internationalen Radverkehrsförderung 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1215851" y="19996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5802086" y="1782886"/>
            <a:ext cx="5856514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200" b="1" dirty="0" smtClean="0">
                <a:solidFill>
                  <a:schemeClr val="tx2"/>
                </a:solidFill>
              </a:rPr>
              <a:t>Lebensqualität </a:t>
            </a:r>
            <a:r>
              <a:rPr lang="de-DE" sz="2200" b="1" dirty="0">
                <a:solidFill>
                  <a:schemeClr val="tx2"/>
                </a:solidFill>
              </a:rPr>
              <a:t>für Menschen in Kommunen </a:t>
            </a:r>
            <a:r>
              <a:rPr lang="de-DE" sz="2200" b="1" dirty="0" smtClean="0">
                <a:solidFill>
                  <a:schemeClr val="tx2"/>
                </a:solidFill>
              </a:rPr>
              <a:t>steigt</a:t>
            </a:r>
          </a:p>
          <a:p>
            <a:endParaRPr lang="de-DE" sz="2200" b="1" dirty="0" smtClean="0">
              <a:solidFill>
                <a:schemeClr val="tx2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200" b="1" dirty="0" smtClean="0">
                <a:solidFill>
                  <a:schemeClr val="tx2"/>
                </a:solidFill>
              </a:rPr>
              <a:t>Mehr </a:t>
            </a:r>
            <a:r>
              <a:rPr lang="de-DE" sz="2200" b="1" dirty="0">
                <a:solidFill>
                  <a:schemeClr val="tx2"/>
                </a:solidFill>
              </a:rPr>
              <a:t>Menschen aus allen Alters- und Bevölkerungsgruppen </a:t>
            </a:r>
            <a:r>
              <a:rPr lang="de-DE" sz="2200" b="1" dirty="0" smtClean="0">
                <a:solidFill>
                  <a:schemeClr val="tx2"/>
                </a:solidFill>
              </a:rPr>
              <a:t>werden zum </a:t>
            </a:r>
            <a:r>
              <a:rPr lang="de-DE" sz="2200" b="1" dirty="0">
                <a:solidFill>
                  <a:schemeClr val="tx2"/>
                </a:solidFill>
              </a:rPr>
              <a:t>Umstieg aufs Rad </a:t>
            </a:r>
            <a:r>
              <a:rPr lang="de-DE" sz="2200" b="1" dirty="0" smtClean="0">
                <a:solidFill>
                  <a:schemeClr val="tx2"/>
                </a:solidFill>
              </a:rPr>
              <a:t>motiviert</a:t>
            </a:r>
          </a:p>
          <a:p>
            <a:endParaRPr lang="de-DE" sz="2200" b="1" dirty="0" smtClean="0">
              <a:solidFill>
                <a:schemeClr val="tx2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200" b="1" dirty="0">
                <a:solidFill>
                  <a:schemeClr val="tx2"/>
                </a:solidFill>
              </a:rPr>
              <a:t>A</a:t>
            </a:r>
            <a:r>
              <a:rPr lang="de-DE" sz="2200" b="1" dirty="0" smtClean="0">
                <a:solidFill>
                  <a:schemeClr val="tx2"/>
                </a:solidFill>
              </a:rPr>
              <a:t>ndere </a:t>
            </a:r>
            <a:r>
              <a:rPr lang="de-DE" sz="2200" b="1" dirty="0">
                <a:solidFill>
                  <a:schemeClr val="tx2"/>
                </a:solidFill>
              </a:rPr>
              <a:t>Städte </a:t>
            </a:r>
            <a:r>
              <a:rPr lang="de-DE" sz="2200" b="1" dirty="0" smtClean="0">
                <a:solidFill>
                  <a:schemeClr val="tx2"/>
                </a:solidFill>
              </a:rPr>
              <a:t>wurden weltweit </a:t>
            </a:r>
            <a:r>
              <a:rPr lang="de-DE" sz="2200" b="1" dirty="0">
                <a:solidFill>
                  <a:schemeClr val="tx2"/>
                </a:solidFill>
              </a:rPr>
              <a:t>inspiriert</a:t>
            </a:r>
          </a:p>
          <a:p>
            <a:endParaRPr lang="de-DE" sz="2200" dirty="0">
              <a:solidFill>
                <a:schemeClr val="tx2"/>
              </a:solidFill>
            </a:endParaRPr>
          </a:p>
          <a:p>
            <a:endParaRPr lang="de-DE" sz="2200" dirty="0" smtClean="0">
              <a:solidFill>
                <a:schemeClr val="tx2"/>
              </a:solidFill>
            </a:endParaRPr>
          </a:p>
          <a:p>
            <a:endParaRPr lang="de-DE" sz="2200" dirty="0" smtClean="0">
              <a:solidFill>
                <a:schemeClr val="tx2"/>
              </a:solidFill>
            </a:endParaRPr>
          </a:p>
        </p:txBody>
      </p:sp>
      <p:sp>
        <p:nvSpPr>
          <p:cNvPr id="2" name="AutoShape 2" descr="Bildergebnis für bundesumweltministeri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" name="AutoShape 4" descr="Bildergebnis für bundesumweltministeriu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4" y="1782886"/>
            <a:ext cx="5421297" cy="3831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1827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Das InnoRAD Projekt</a:t>
            </a:r>
            <a:endParaRPr lang="de-DE" dirty="0"/>
          </a:p>
        </p:txBody>
      </p:sp>
      <p:sp>
        <p:nvSpPr>
          <p:cNvPr id="8" name="Inhaltsplatzhalter 2"/>
          <p:cNvSpPr>
            <a:spLocks noGrp="1"/>
          </p:cNvSpPr>
          <p:nvPr>
            <p:ph idx="1"/>
          </p:nvPr>
        </p:nvSpPr>
        <p:spPr>
          <a:xfrm>
            <a:off x="5530064" y="2801750"/>
            <a:ext cx="7402286" cy="3329668"/>
          </a:xfrm>
        </p:spPr>
        <p:txBody>
          <a:bodyPr/>
          <a:lstStyle/>
          <a:p>
            <a:r>
              <a:rPr lang="de-DE" dirty="0" smtClean="0"/>
              <a:t>Modale Filter		</a:t>
            </a:r>
            <a:r>
              <a:rPr lang="de-DE" dirty="0" smtClean="0">
                <a:sym typeface="Wingdings" panose="05000000000000000000" pitchFamily="2" charset="2"/>
              </a:rPr>
              <a:t> </a:t>
            </a:r>
            <a:r>
              <a:rPr lang="de-DE" dirty="0" smtClean="0"/>
              <a:t>London</a:t>
            </a:r>
          </a:p>
          <a:p>
            <a:r>
              <a:rPr lang="de-DE" dirty="0" smtClean="0"/>
              <a:t>Mini-Hollands		</a:t>
            </a:r>
            <a:r>
              <a:rPr lang="de-DE" dirty="0" smtClean="0">
                <a:sym typeface="Wingdings" panose="05000000000000000000" pitchFamily="2" charset="2"/>
              </a:rPr>
              <a:t> London</a:t>
            </a:r>
            <a:endParaRPr lang="de-DE" dirty="0" smtClean="0"/>
          </a:p>
          <a:p>
            <a:r>
              <a:rPr lang="de-DE" dirty="0" smtClean="0"/>
              <a:t>Superblocks		</a:t>
            </a:r>
            <a:r>
              <a:rPr lang="de-DE" dirty="0" smtClean="0">
                <a:sym typeface="Wingdings" panose="05000000000000000000" pitchFamily="2" charset="2"/>
              </a:rPr>
              <a:t> Barcelona</a:t>
            </a:r>
            <a:endParaRPr lang="de-DE" dirty="0" smtClean="0"/>
          </a:p>
          <a:p>
            <a:r>
              <a:rPr lang="de-DE" dirty="0" smtClean="0"/>
              <a:t>Kreuzungsdesign		</a:t>
            </a:r>
            <a:r>
              <a:rPr lang="de-DE" dirty="0" smtClean="0">
                <a:sym typeface="Wingdings" panose="05000000000000000000" pitchFamily="2" charset="2"/>
              </a:rPr>
              <a:t> NL</a:t>
            </a:r>
            <a:endParaRPr lang="de-DE" dirty="0" smtClean="0"/>
          </a:p>
          <a:p>
            <a:r>
              <a:rPr lang="de-DE" dirty="0" smtClean="0"/>
              <a:t>Open </a:t>
            </a:r>
            <a:r>
              <a:rPr lang="de-DE" dirty="0" err="1" smtClean="0"/>
              <a:t>streets</a:t>
            </a:r>
            <a:r>
              <a:rPr lang="de-DE" dirty="0" smtClean="0"/>
              <a:t>		</a:t>
            </a:r>
            <a:r>
              <a:rPr lang="de-DE" dirty="0" smtClean="0">
                <a:sym typeface="Wingdings" panose="05000000000000000000" pitchFamily="2" charset="2"/>
              </a:rPr>
              <a:t> Bogota/Stockholm</a:t>
            </a:r>
            <a:endParaRPr lang="de-DE" dirty="0" smtClean="0"/>
          </a:p>
          <a:p>
            <a:r>
              <a:rPr lang="de-DE" dirty="0" smtClean="0"/>
              <a:t>Umwidmung Kfz-Flächen	</a:t>
            </a:r>
            <a:r>
              <a:rPr lang="de-DE" dirty="0" smtClean="0">
                <a:sym typeface="Wingdings" panose="05000000000000000000" pitchFamily="2" charset="2"/>
              </a:rPr>
              <a:t> Paris</a:t>
            </a:r>
            <a:endParaRPr lang="de-DE" dirty="0"/>
          </a:p>
        </p:txBody>
      </p:sp>
      <p:sp>
        <p:nvSpPr>
          <p:cNvPr id="7" name="Rechteck 6"/>
          <p:cNvSpPr/>
          <p:nvPr/>
        </p:nvSpPr>
        <p:spPr>
          <a:xfrm>
            <a:off x="5693837" y="1355896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3200" dirty="0">
                <a:solidFill>
                  <a:srgbClr val="004B7C"/>
                </a:solidFill>
                <a:latin typeface="Arial Narrow" panose="020B0606020202030204" pitchFamily="34" charset="0"/>
                <a:ea typeface="+mj-ea"/>
                <a:cs typeface="+mj-cs"/>
              </a:rPr>
              <a:t>6 International erfolgreiche Radverkehrslösungen</a:t>
            </a:r>
            <a:endParaRPr lang="de-DE" sz="1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50" y="1654910"/>
            <a:ext cx="5282431" cy="4022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8742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797256" y="845735"/>
            <a:ext cx="10515600" cy="46624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de-DE" sz="5400" b="1" dirty="0" smtClean="0"/>
          </a:p>
          <a:p>
            <a:pPr marL="0" indent="0" algn="ctr">
              <a:buNone/>
            </a:pPr>
            <a:endParaRPr lang="de-DE" sz="5400" b="1" dirty="0"/>
          </a:p>
          <a:p>
            <a:pPr marL="0" indent="0" algn="ctr">
              <a:buNone/>
            </a:pPr>
            <a:r>
              <a:rPr lang="de-DE" sz="5400" b="1" dirty="0"/>
              <a:t>Paris: Rückgewinnung von öffentlichem Raum für Nahmobilität und Lebensqualität </a:t>
            </a:r>
          </a:p>
        </p:txBody>
      </p:sp>
    </p:spTree>
    <p:extLst>
      <p:ext uri="{BB962C8B-B14F-4D97-AF65-F5344CB8AC3E}">
        <p14:creationId xmlns:p14="http://schemas.microsoft.com/office/powerpoint/2010/main" val="26032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Elemente 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04333" y="2039408"/>
            <a:ext cx="10515600" cy="4662488"/>
          </a:xfrm>
        </p:spPr>
        <p:txBody>
          <a:bodyPr/>
          <a:lstStyle/>
          <a:p>
            <a:r>
              <a:rPr lang="de-DE" b="1" dirty="0" smtClean="0">
                <a:solidFill>
                  <a:schemeClr val="tx2"/>
                </a:solidFill>
              </a:rPr>
              <a:t>Entwicklung </a:t>
            </a:r>
            <a:r>
              <a:rPr lang="de-DE" b="1" dirty="0">
                <a:solidFill>
                  <a:schemeClr val="tx2"/>
                </a:solidFill>
              </a:rPr>
              <a:t>eines </a:t>
            </a:r>
            <a:r>
              <a:rPr lang="de-DE" b="1" dirty="0" smtClean="0">
                <a:solidFill>
                  <a:schemeClr val="tx2"/>
                </a:solidFill>
              </a:rPr>
              <a:t>Radverkehrsnetzes</a:t>
            </a:r>
            <a:endParaRPr lang="de-DE" dirty="0" smtClean="0"/>
          </a:p>
          <a:p>
            <a:r>
              <a:rPr lang="de-DE" b="1" dirty="0" smtClean="0">
                <a:solidFill>
                  <a:schemeClr val="tx2"/>
                </a:solidFill>
              </a:rPr>
              <a:t>Corona-</a:t>
            </a:r>
            <a:r>
              <a:rPr lang="de-DE" b="1" dirty="0" err="1" smtClean="0">
                <a:solidFill>
                  <a:schemeClr val="tx2"/>
                </a:solidFill>
              </a:rPr>
              <a:t>Bikelanes</a:t>
            </a:r>
            <a:endParaRPr lang="de-DE" dirty="0"/>
          </a:p>
          <a:p>
            <a:r>
              <a:rPr lang="de-DE" b="1" dirty="0">
                <a:solidFill>
                  <a:schemeClr val="tx2"/>
                </a:solidFill>
              </a:rPr>
              <a:t>Fahrradboxen und Abstellanlagen auf ehemaligen Kfz-Stellplätzen</a:t>
            </a:r>
            <a:endParaRPr lang="de-DE" dirty="0"/>
          </a:p>
          <a:p>
            <a:r>
              <a:rPr lang="de-DE" b="1" dirty="0">
                <a:solidFill>
                  <a:schemeClr val="tx2"/>
                </a:solidFill>
              </a:rPr>
              <a:t>Seineufer/</a:t>
            </a:r>
            <a:r>
              <a:rPr lang="de-DE" b="1" dirty="0" err="1">
                <a:solidFill>
                  <a:schemeClr val="tx2"/>
                </a:solidFill>
              </a:rPr>
              <a:t>Parc</a:t>
            </a:r>
            <a:r>
              <a:rPr lang="de-DE" b="1" dirty="0">
                <a:solidFill>
                  <a:schemeClr val="tx2"/>
                </a:solidFill>
              </a:rPr>
              <a:t> </a:t>
            </a:r>
            <a:r>
              <a:rPr lang="de-DE" b="1" dirty="0" err="1">
                <a:solidFill>
                  <a:schemeClr val="tx2"/>
                </a:solidFill>
              </a:rPr>
              <a:t>Rives</a:t>
            </a:r>
            <a:r>
              <a:rPr lang="de-DE" b="1" dirty="0">
                <a:solidFill>
                  <a:schemeClr val="tx2"/>
                </a:solidFill>
              </a:rPr>
              <a:t> de Seine: Von der Stadtautobahn zum </a:t>
            </a:r>
            <a:r>
              <a:rPr lang="de-DE" b="1" dirty="0" smtClean="0">
                <a:solidFill>
                  <a:schemeClr val="tx2"/>
                </a:solidFill>
              </a:rPr>
              <a:t>öffentlichen Park</a:t>
            </a:r>
          </a:p>
          <a:p>
            <a:r>
              <a:rPr lang="de-DE" b="1" dirty="0">
                <a:solidFill>
                  <a:schemeClr val="tx2"/>
                </a:solidFill>
              </a:rPr>
              <a:t>Umwidmung und Neugestaltung des öffentlichen Raums an zentralen Orten  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01954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 txBox="1">
            <a:spLocks/>
          </p:cNvSpPr>
          <p:nvPr/>
        </p:nvSpPr>
        <p:spPr>
          <a:xfrm>
            <a:off x="838199" y="365125"/>
            <a:ext cx="10613571" cy="94116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004B7C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de-DE" sz="4400" b="1" dirty="0" smtClean="0"/>
              <a:t>Rückgewinnung von öffentlichem Raum für Nahmobilität und Lebensqualität - Paris</a:t>
            </a:r>
            <a:endParaRPr lang="de-DE" sz="4400" b="1" dirty="0"/>
          </a:p>
        </p:txBody>
      </p:sp>
      <p:sp>
        <p:nvSpPr>
          <p:cNvPr id="3" name="Textfeld 2"/>
          <p:cNvSpPr txBox="1"/>
          <p:nvPr/>
        </p:nvSpPr>
        <p:spPr>
          <a:xfrm>
            <a:off x="1215851" y="19996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6144984" y="2184288"/>
            <a:ext cx="585651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2200" b="1" dirty="0" smtClean="0">
              <a:solidFill>
                <a:schemeClr val="tx2"/>
              </a:solidFill>
            </a:endParaRPr>
          </a:p>
          <a:p>
            <a:r>
              <a:rPr lang="de-DE" sz="32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Plan Velo: zwischen </a:t>
            </a:r>
            <a:r>
              <a:rPr lang="de-DE" sz="3200" b="1" dirty="0">
                <a:solidFill>
                  <a:schemeClr val="tx2"/>
                </a:solidFill>
                <a:latin typeface="Arial Narrow" panose="020B0606020202030204" pitchFamily="34" charset="0"/>
              </a:rPr>
              <a:t>2015 und 2020 </a:t>
            </a:r>
            <a:r>
              <a:rPr lang="de-DE" sz="32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160M€, </a:t>
            </a:r>
            <a:r>
              <a:rPr lang="de-DE" sz="3200" b="1" dirty="0">
                <a:solidFill>
                  <a:schemeClr val="tx2"/>
                </a:solidFill>
                <a:latin typeface="Arial Narrow" panose="020B0606020202030204" pitchFamily="34" charset="0"/>
              </a:rPr>
              <a:t>um ein kontinuierliches und sicheres </a:t>
            </a:r>
            <a:r>
              <a:rPr lang="de-DE" sz="32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Radverkehrsnetz </a:t>
            </a:r>
            <a:r>
              <a:rPr lang="de-DE" sz="3200" b="1" dirty="0">
                <a:solidFill>
                  <a:schemeClr val="tx2"/>
                </a:solidFill>
                <a:latin typeface="Arial Narrow" panose="020B0606020202030204" pitchFamily="34" charset="0"/>
              </a:rPr>
              <a:t>aufzubauen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de-DE" sz="2200" b="1" dirty="0" smtClean="0">
              <a:solidFill>
                <a:schemeClr val="tx2"/>
              </a:solidFill>
            </a:endParaRPr>
          </a:p>
          <a:p>
            <a:endParaRPr lang="de-DE" sz="2200" dirty="0" smtClean="0">
              <a:solidFill>
                <a:schemeClr val="tx2"/>
              </a:solidFill>
            </a:endParaRPr>
          </a:p>
          <a:p>
            <a:endParaRPr lang="de-DE" sz="2200" dirty="0" smtClean="0">
              <a:solidFill>
                <a:schemeClr val="tx2"/>
              </a:solidFill>
            </a:endParaRPr>
          </a:p>
        </p:txBody>
      </p:sp>
      <p:sp>
        <p:nvSpPr>
          <p:cNvPr id="2" name="AutoShape 2" descr="Bildergebnis für bundesumweltministeri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" name="AutoShape 4" descr="Bildergebnis für bundesumweltministeriu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1862869"/>
            <a:ext cx="5576707" cy="3737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6176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 txBox="1">
            <a:spLocks/>
          </p:cNvSpPr>
          <p:nvPr/>
        </p:nvSpPr>
        <p:spPr>
          <a:xfrm>
            <a:off x="838199" y="151342"/>
            <a:ext cx="10613571" cy="94116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004B7C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de-DE" sz="4000" b="1" dirty="0"/>
              <a:t>Entwicklung eines Radverkehrsnetzes</a:t>
            </a:r>
            <a:endParaRPr lang="de-DE" sz="4400" b="1" dirty="0"/>
          </a:p>
        </p:txBody>
      </p:sp>
      <p:sp>
        <p:nvSpPr>
          <p:cNvPr id="3" name="Textfeld 2"/>
          <p:cNvSpPr txBox="1"/>
          <p:nvPr/>
        </p:nvSpPr>
        <p:spPr>
          <a:xfrm>
            <a:off x="1215851" y="19996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6500584" y="2167243"/>
            <a:ext cx="585651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2200" b="1" dirty="0" smtClean="0">
              <a:solidFill>
                <a:schemeClr val="tx2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32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Mehr als 150 km Radwege</a:t>
            </a:r>
          </a:p>
          <a:p>
            <a:endParaRPr lang="de-DE" sz="3200" b="1" dirty="0" smtClean="0">
              <a:solidFill>
                <a:schemeClr val="tx2"/>
              </a:solidFill>
              <a:latin typeface="Arial Narrow" panose="020B0606020202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32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Mehr als 150 km Radrouten hauptsächlich in Neben-straßen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de-DE" sz="2200" b="1" dirty="0" smtClean="0">
              <a:solidFill>
                <a:schemeClr val="tx2"/>
              </a:solidFill>
            </a:endParaRPr>
          </a:p>
          <a:p>
            <a:endParaRPr lang="de-DE" sz="2200" dirty="0" smtClean="0">
              <a:solidFill>
                <a:schemeClr val="tx2"/>
              </a:solidFill>
            </a:endParaRPr>
          </a:p>
          <a:p>
            <a:endParaRPr lang="de-DE" sz="2200" dirty="0" smtClean="0">
              <a:solidFill>
                <a:schemeClr val="tx2"/>
              </a:solidFill>
            </a:endParaRPr>
          </a:p>
        </p:txBody>
      </p:sp>
      <p:sp>
        <p:nvSpPr>
          <p:cNvPr id="2" name="AutoShape 2" descr="Bildergebnis für bundesumweltministeri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" name="AutoShape 4" descr="Bildergebnis für bundesumweltministeriu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499661"/>
            <a:ext cx="5724172" cy="4293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eck 5"/>
          <p:cNvSpPr/>
          <p:nvPr/>
        </p:nvSpPr>
        <p:spPr>
          <a:xfrm>
            <a:off x="612775" y="5398897"/>
            <a:ext cx="6096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600" dirty="0" smtClean="0"/>
              <a:t>Bild: @</a:t>
            </a:r>
            <a:r>
              <a:rPr lang="de-DE" sz="1600" dirty="0" err="1" smtClean="0"/>
              <a:t>EmmanuelSPV</a:t>
            </a:r>
            <a:r>
              <a:rPr lang="de-DE" sz="1600" dirty="0" smtClean="0"/>
              <a:t> Twitter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1346168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 txBox="1">
            <a:spLocks/>
          </p:cNvSpPr>
          <p:nvPr/>
        </p:nvSpPr>
        <p:spPr>
          <a:xfrm>
            <a:off x="838199" y="151342"/>
            <a:ext cx="10613571" cy="94116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004B7C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de-DE" sz="4000" b="1" dirty="0">
                <a:solidFill>
                  <a:schemeClr val="tx2"/>
                </a:solidFill>
              </a:rPr>
              <a:t>Corona-</a:t>
            </a:r>
            <a:r>
              <a:rPr lang="de-DE" sz="4000" b="1" dirty="0" err="1">
                <a:solidFill>
                  <a:schemeClr val="tx2"/>
                </a:solidFill>
              </a:rPr>
              <a:t>Bikelanes</a:t>
            </a:r>
            <a:endParaRPr lang="de-DE" sz="4400" b="1" dirty="0"/>
          </a:p>
        </p:txBody>
      </p:sp>
      <p:sp>
        <p:nvSpPr>
          <p:cNvPr id="3" name="Textfeld 2"/>
          <p:cNvSpPr txBox="1"/>
          <p:nvPr/>
        </p:nvSpPr>
        <p:spPr>
          <a:xfrm>
            <a:off x="1215851" y="19996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6144984" y="2184288"/>
            <a:ext cx="5856514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2200" b="1" dirty="0" smtClean="0">
              <a:solidFill>
                <a:schemeClr val="tx2"/>
              </a:solidFill>
            </a:endParaRPr>
          </a:p>
          <a:p>
            <a:r>
              <a:rPr lang="de-DE" sz="32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50 </a:t>
            </a:r>
            <a:r>
              <a:rPr lang="de-DE" sz="3200" b="1" dirty="0">
                <a:solidFill>
                  <a:schemeClr val="tx2"/>
                </a:solidFill>
                <a:latin typeface="Arial Narrow" panose="020B0606020202030204" pitchFamily="34" charset="0"/>
              </a:rPr>
              <a:t>km Pop-up-</a:t>
            </a:r>
            <a:r>
              <a:rPr lang="de-DE" sz="3200" b="1" dirty="0" err="1">
                <a:solidFill>
                  <a:schemeClr val="tx2"/>
                </a:solidFill>
                <a:latin typeface="Arial Narrow" panose="020B0606020202030204" pitchFamily="34" charset="0"/>
              </a:rPr>
              <a:t>Bikelanes</a:t>
            </a:r>
            <a:r>
              <a:rPr lang="de-DE" sz="3200" b="1" dirty="0">
                <a:solidFill>
                  <a:schemeClr val="tx2"/>
                </a:solidFill>
                <a:latin typeface="Arial Narrow" panose="020B0606020202030204" pitchFamily="34" charset="0"/>
              </a:rPr>
              <a:t> fast über Nacht </a:t>
            </a:r>
          </a:p>
          <a:p>
            <a:endParaRPr lang="de-DE" sz="3200" b="1" dirty="0" smtClean="0">
              <a:solidFill>
                <a:schemeClr val="tx2"/>
              </a:solidFill>
              <a:latin typeface="Arial Narrow" panose="020B0606020202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de-DE" sz="2200" b="1" dirty="0" smtClean="0">
              <a:solidFill>
                <a:schemeClr val="tx2"/>
              </a:solidFill>
            </a:endParaRPr>
          </a:p>
          <a:p>
            <a:endParaRPr lang="de-DE" sz="2200" dirty="0" smtClean="0">
              <a:solidFill>
                <a:schemeClr val="tx2"/>
              </a:solidFill>
            </a:endParaRPr>
          </a:p>
          <a:p>
            <a:endParaRPr lang="de-DE" sz="2200" dirty="0" smtClean="0">
              <a:solidFill>
                <a:schemeClr val="tx2"/>
              </a:solidFill>
            </a:endParaRPr>
          </a:p>
        </p:txBody>
      </p:sp>
      <p:sp>
        <p:nvSpPr>
          <p:cNvPr id="2" name="AutoShape 2" descr="Bildergebnis für bundesumweltministeri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" name="AutoShape 4" descr="Bildergebnis für bundesumweltministeriu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12" name="Image 8" descr="Image 8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60375" y="1767610"/>
            <a:ext cx="5564882" cy="3710168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Rechteck 4"/>
          <p:cNvSpPr/>
          <p:nvPr/>
        </p:nvSpPr>
        <p:spPr>
          <a:xfrm>
            <a:off x="460375" y="5139925"/>
            <a:ext cx="178715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400" b="1" dirty="0" smtClean="0"/>
              <a:t>Bild: Christophe </a:t>
            </a:r>
            <a:r>
              <a:rPr lang="de-DE" sz="1400" b="1" dirty="0" err="1"/>
              <a:t>Belin</a:t>
            </a:r>
            <a:endParaRPr lang="de-DE" sz="1400" b="1" dirty="0"/>
          </a:p>
        </p:txBody>
      </p:sp>
    </p:spTree>
    <p:extLst>
      <p:ext uri="{BB962C8B-B14F-4D97-AF65-F5344CB8AC3E}">
        <p14:creationId xmlns:p14="http://schemas.microsoft.com/office/powerpoint/2010/main" val="137607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"/>
          <p:cNvSpPr txBox="1">
            <a:spLocks/>
          </p:cNvSpPr>
          <p:nvPr/>
        </p:nvSpPr>
        <p:spPr>
          <a:xfrm>
            <a:off x="838198" y="311680"/>
            <a:ext cx="10613571" cy="94116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004B7C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de-DE" sz="4000" b="1" dirty="0"/>
              <a:t>Fahrradboxen und Abstellanlagen auf ehemaligen Kfz-Stellplätzen</a:t>
            </a:r>
            <a:endParaRPr lang="de-DE" sz="4400" b="1" dirty="0"/>
          </a:p>
        </p:txBody>
      </p:sp>
      <p:sp>
        <p:nvSpPr>
          <p:cNvPr id="3" name="Textfeld 2"/>
          <p:cNvSpPr txBox="1"/>
          <p:nvPr/>
        </p:nvSpPr>
        <p:spPr>
          <a:xfrm>
            <a:off x="1215851" y="19996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6025257" y="1252841"/>
            <a:ext cx="5856514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2200" b="1" dirty="0" smtClean="0">
              <a:solidFill>
                <a:schemeClr val="tx2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32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Mehr </a:t>
            </a:r>
            <a:r>
              <a:rPr lang="de-DE" sz="3200" b="1" dirty="0">
                <a:solidFill>
                  <a:schemeClr val="tx2"/>
                </a:solidFill>
                <a:latin typeface="Arial Narrow" panose="020B0606020202030204" pitchFamily="34" charset="0"/>
              </a:rPr>
              <a:t>als 15.000 Fahrradbügel vornehmlich auf vorherigen Kfz-Parkplätzen </a:t>
            </a:r>
            <a:endParaRPr lang="de-DE" sz="3200" b="1" dirty="0" smtClean="0">
              <a:solidFill>
                <a:schemeClr val="tx2"/>
              </a:solidFill>
              <a:latin typeface="Arial Narrow" panose="020B0606020202030204" pitchFamily="34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de-DE" sz="3200" b="1" dirty="0">
                <a:solidFill>
                  <a:schemeClr val="tx2"/>
                </a:solidFill>
                <a:latin typeface="Arial Narrow" panose="020B0606020202030204" pitchFamily="34" charset="0"/>
              </a:rPr>
              <a:t>G</a:t>
            </a:r>
            <a:r>
              <a:rPr lang="de-DE" sz="32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esicherte </a:t>
            </a:r>
            <a:r>
              <a:rPr lang="de-DE" sz="3200" b="1" dirty="0">
                <a:solidFill>
                  <a:schemeClr val="tx2"/>
                </a:solidFill>
                <a:latin typeface="Arial Narrow" panose="020B0606020202030204" pitchFamily="34" charset="0"/>
              </a:rPr>
              <a:t>Fahrradboxen an wichtigen Verkehrsknotenpunkten des öffentlichen Verkehrs und in der Nähe von gut besuchten </a:t>
            </a:r>
            <a:r>
              <a:rPr lang="de-DE" sz="32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Freizeiteinrichtungen</a:t>
            </a:r>
          </a:p>
          <a:p>
            <a:endParaRPr lang="de-DE" sz="2200" dirty="0" smtClean="0">
              <a:solidFill>
                <a:schemeClr val="tx2"/>
              </a:solidFill>
            </a:endParaRPr>
          </a:p>
          <a:p>
            <a:endParaRPr lang="de-DE" sz="2200" dirty="0" smtClean="0">
              <a:solidFill>
                <a:schemeClr val="tx2"/>
              </a:solidFill>
            </a:endParaRPr>
          </a:p>
        </p:txBody>
      </p:sp>
      <p:sp>
        <p:nvSpPr>
          <p:cNvPr id="2" name="AutoShape 2" descr="Bildergebnis für bundesumweltministeri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" name="AutoShape 4" descr="Bildergebnis für bundesumweltministeriu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770412"/>
            <a:ext cx="5541671" cy="4156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eck 5"/>
          <p:cNvSpPr/>
          <p:nvPr/>
        </p:nvSpPr>
        <p:spPr>
          <a:xfrm>
            <a:off x="307975" y="5557333"/>
            <a:ext cx="29348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/>
              <a:t>Bild: @</a:t>
            </a:r>
            <a:r>
              <a:rPr lang="de-DE" dirty="0" err="1"/>
              <a:t>EmmanuelSPV</a:t>
            </a:r>
            <a:r>
              <a:rPr lang="de-DE" dirty="0"/>
              <a:t> Twitter</a:t>
            </a:r>
          </a:p>
        </p:txBody>
      </p:sp>
    </p:spTree>
    <p:extLst>
      <p:ext uri="{BB962C8B-B14F-4D97-AF65-F5344CB8AC3E}">
        <p14:creationId xmlns:p14="http://schemas.microsoft.com/office/powerpoint/2010/main" val="194607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ADFC">
      <a:dk1>
        <a:srgbClr val="000000"/>
      </a:dk1>
      <a:lt1>
        <a:srgbClr val="FFFFFF"/>
      </a:lt1>
      <a:dk2>
        <a:srgbClr val="004B7C"/>
      </a:dk2>
      <a:lt2>
        <a:srgbClr val="D8D8D8"/>
      </a:lt2>
      <a:accent1>
        <a:srgbClr val="EE7F00"/>
      </a:accent1>
      <a:accent2>
        <a:srgbClr val="FDE7D0"/>
      </a:accent2>
      <a:accent3>
        <a:srgbClr val="FFFFFF"/>
      </a:accent3>
      <a:accent4>
        <a:srgbClr val="000000"/>
      </a:accent4>
      <a:accent5>
        <a:srgbClr val="F6C0AA"/>
      </a:accent5>
      <a:accent6>
        <a:srgbClr val="E5D1BC"/>
      </a:accent6>
      <a:hlink>
        <a:srgbClr val="EE7F00"/>
      </a:hlink>
      <a:folHlink>
        <a:srgbClr val="004B7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3CDD22D9-48A6-4797-8704-5853D5F078FB}" vid="{7603AA4C-0118-496C-A788-DCA8951E5B8C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343</Words>
  <Application>Microsoft Office PowerPoint</Application>
  <PresentationFormat>Breitbild</PresentationFormat>
  <Paragraphs>93</Paragraphs>
  <Slides>19</Slides>
  <Notes>16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19</vt:i4>
      </vt:variant>
    </vt:vector>
  </HeadingPairs>
  <TitlesOfParts>
    <vt:vector size="24" baseType="lpstr">
      <vt:lpstr>Arial</vt:lpstr>
      <vt:lpstr>Arial Narrow</vt:lpstr>
      <vt:lpstr>Calibri</vt:lpstr>
      <vt:lpstr>Wingdings</vt:lpstr>
      <vt:lpstr>Office</vt:lpstr>
      <vt:lpstr>    InnoRAD  Innovative Radverkehrslösungen auf Deutschland übertragen  </vt:lpstr>
      <vt:lpstr>PowerPoint-Präsentation</vt:lpstr>
      <vt:lpstr>Das InnoRAD Projekt</vt:lpstr>
      <vt:lpstr>PowerPoint-Präsentation</vt:lpstr>
      <vt:lpstr>Elemente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Positive Auswirkungen </vt:lpstr>
      <vt:lpstr>Erfolgsfaktoren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 urbane Verkehrswende mit dem Fahrrad im Mittelpunkt</dc:title>
  <dc:creator>Verena Reif</dc:creator>
  <cp:lastModifiedBy>ADFC Svenja Golombek</cp:lastModifiedBy>
  <cp:revision>391</cp:revision>
  <cp:lastPrinted>2019-05-29T10:00:51Z</cp:lastPrinted>
  <dcterms:created xsi:type="dcterms:W3CDTF">2018-04-20T09:13:38Z</dcterms:created>
  <dcterms:modified xsi:type="dcterms:W3CDTF">2021-05-19T11:12:37Z</dcterms:modified>
</cp:coreProperties>
</file>