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sldIdLst>
    <p:sldId id="316" r:id="rId2"/>
    <p:sldId id="341" r:id="rId3"/>
    <p:sldId id="406" r:id="rId4"/>
    <p:sldId id="391" r:id="rId5"/>
    <p:sldId id="429" r:id="rId6"/>
    <p:sldId id="431" r:id="rId7"/>
    <p:sldId id="433" r:id="rId8"/>
    <p:sldId id="434" r:id="rId9"/>
    <p:sldId id="428" r:id="rId10"/>
    <p:sldId id="432" r:id="rId11"/>
    <p:sldId id="430" r:id="rId12"/>
    <p:sldId id="394" r:id="rId13"/>
    <p:sldId id="424" r:id="rId14"/>
    <p:sldId id="435" r:id="rId15"/>
    <p:sldId id="427" r:id="rId16"/>
    <p:sldId id="367" r:id="rId17"/>
    <p:sldId id="342" r:id="rId18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gela Kohls" initials="472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7F00"/>
    <a:srgbClr val="004B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ittlere Formatvorlage 3 - 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68" autoAdjust="0"/>
    <p:restoredTop sz="89817" autoAdjust="0"/>
  </p:normalViewPr>
  <p:slideViewPr>
    <p:cSldViewPr snapToGrid="0">
      <p:cViewPr varScale="1">
        <p:scale>
          <a:sx n="79" d="100"/>
          <a:sy n="79" d="100"/>
        </p:scale>
        <p:origin x="701" y="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269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A7A742-E001-4763-8E1E-40A9BAB9F446}" type="datetimeFigureOut">
              <a:rPr lang="de-DE" smtClean="0"/>
              <a:t>18.05.2021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6EC03E-E338-46F4-97B2-04B2007BB3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3292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47404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43692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1393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43692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88692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79110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79110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79110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46846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46846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4369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347537"/>
            <a:ext cx="9144000" cy="1857626"/>
          </a:xfrm>
        </p:spPr>
        <p:txBody>
          <a:bodyPr anchor="b"/>
          <a:lstStyle>
            <a:lvl1pPr algn="l">
              <a:defRPr sz="6000">
                <a:solidFill>
                  <a:srgbClr val="004B7C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417554"/>
            <a:ext cx="9144000" cy="641099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004B7C"/>
                </a:solidFill>
                <a:latin typeface="Arial Narrow" panose="020B0606020202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sp>
        <p:nvSpPr>
          <p:cNvPr id="7" name="Rechteck 6"/>
          <p:cNvSpPr/>
          <p:nvPr userDrawn="1"/>
        </p:nvSpPr>
        <p:spPr>
          <a:xfrm>
            <a:off x="0" y="5518484"/>
            <a:ext cx="12192000" cy="1339516"/>
          </a:xfrm>
          <a:prstGeom prst="rect">
            <a:avLst/>
          </a:prstGeom>
          <a:solidFill>
            <a:srgbClr val="EE7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5005" y="5540497"/>
            <a:ext cx="2800350" cy="131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079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23.04.2018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Die urbane Verkehrswende mit dem Fahrrad im Mittelpunkt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1257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23.04.2018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Die urbane Verkehrswende mit dem Fahrrad im Mittelpunkt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4301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23.04.2018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Die urbane Verkehrswende mit dem Fahrrad im Mittelpunkt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9845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3983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smtClean="0"/>
              <a:t>25.11.2020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4B7C"/>
                </a:solidFill>
              </a:rPr>
              <a:t>Melissa Gómez| ADFC Südwestforum</a:t>
            </a:r>
            <a:endParaRPr lang="de-DE" dirty="0">
              <a:solidFill>
                <a:srgbClr val="004B7C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7825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smtClean="0"/>
              <a:t>13.11.2020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4B7C"/>
                </a:solidFill>
              </a:rPr>
              <a:t>Melissa Gómez| ADFC Symposium</a:t>
            </a:r>
            <a:endParaRPr lang="de-DE" dirty="0">
              <a:solidFill>
                <a:srgbClr val="004B7C"/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5770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23.04.2018</a:t>
            </a: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Melissa Gómez| ADFC Symposium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9699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23.04.2018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4B7C"/>
                </a:solidFill>
              </a:rPr>
              <a:t>Melissa Gómez| ADFC Symposium</a:t>
            </a:r>
            <a:endParaRPr lang="de-DE" dirty="0">
              <a:solidFill>
                <a:srgbClr val="004B7C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2701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hne 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9496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23.04.2018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Die urbane Verkehrswende mit dem Fahrrad im Mittelpunkt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4615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23.04.2018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Die urbane Verkehrswende mit dem Fahrrad im Mittelpunkt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9301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5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514475"/>
            <a:ext cx="10515600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Formatvorlagen des Textmasters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7372351" y="6228348"/>
            <a:ext cx="2285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4B7C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dirty="0" smtClean="0"/>
              <a:t>25.11.2020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838200" y="623787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4B7C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dirty="0" smtClean="0">
                <a:solidFill>
                  <a:srgbClr val="004B7C"/>
                </a:solidFill>
              </a:rPr>
              <a:t>Melissa Gómez| ADFC Südwestforum</a:t>
            </a:r>
            <a:endParaRPr lang="de-DE" dirty="0">
              <a:solidFill>
                <a:srgbClr val="004B7C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381874" y="6237873"/>
            <a:ext cx="7715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4B7C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dirty="0" smtClean="0"/>
              <a:t>|  </a:t>
            </a:r>
            <a:fld id="{F59E42C7-CEDB-448C-888D-573DFED53BE0}" type="slidenum">
              <a:rPr lang="de-DE" smtClean="0"/>
              <a:pPr/>
              <a:t>‹Nr.›</a:t>
            </a:fld>
            <a:r>
              <a:rPr lang="de-DE" dirty="0" smtClean="0"/>
              <a:t>  |</a:t>
            </a:r>
            <a:endParaRPr lang="de-DE" dirty="0"/>
          </a:p>
        </p:txBody>
      </p:sp>
      <p:cxnSp>
        <p:nvCxnSpPr>
          <p:cNvPr id="8" name="Gerader Verbinder 7"/>
          <p:cNvCxnSpPr/>
          <p:nvPr userDrawn="1"/>
        </p:nvCxnSpPr>
        <p:spPr>
          <a:xfrm>
            <a:off x="695325" y="1304925"/>
            <a:ext cx="107632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/>
          <p:cNvCxnSpPr/>
          <p:nvPr userDrawn="1"/>
        </p:nvCxnSpPr>
        <p:spPr>
          <a:xfrm>
            <a:off x="723900" y="6248400"/>
            <a:ext cx="9067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0302" y="6059967"/>
            <a:ext cx="1676396" cy="629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210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4B7C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4B7C"/>
          </a:solidFill>
          <a:latin typeface="Arial Narrow" panose="020B0606020202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4B7C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4B7C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B7C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B7C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fc.de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ctrTitle"/>
          </p:nvPr>
        </p:nvSpPr>
        <p:spPr>
          <a:xfrm>
            <a:off x="745068" y="787401"/>
            <a:ext cx="10632017" cy="2341563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b="1" dirty="0"/>
              <a:t>InnoRAD </a:t>
            </a:r>
            <a:br>
              <a:rPr lang="de-DE" b="1" dirty="0"/>
            </a:br>
            <a:r>
              <a:rPr lang="de-DE" b="1" dirty="0"/>
              <a:t>Innovative Radverkehrslösungen auf Deutschland übertragen  </a:t>
            </a:r>
          </a:p>
        </p:txBody>
      </p:sp>
      <p:sp>
        <p:nvSpPr>
          <p:cNvPr id="7" name="Untertitel 6"/>
          <p:cNvSpPr>
            <a:spLocks noGrp="1"/>
          </p:cNvSpPr>
          <p:nvPr>
            <p:ph type="subTitle" idx="1"/>
          </p:nvPr>
        </p:nvSpPr>
        <p:spPr>
          <a:xfrm>
            <a:off x="742951" y="2954338"/>
            <a:ext cx="8534400" cy="1752600"/>
          </a:xfrm>
        </p:spPr>
        <p:txBody>
          <a:bodyPr/>
          <a:lstStyle/>
          <a:p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607" y="4087813"/>
            <a:ext cx="1996012" cy="1084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5694" y="4215410"/>
            <a:ext cx="1665043" cy="82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500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492620" y="1624084"/>
            <a:ext cx="4353636" cy="3521122"/>
          </a:xfrm>
        </p:spPr>
        <p:txBody>
          <a:bodyPr>
            <a:normAutofit fontScale="90000"/>
          </a:bodyPr>
          <a:lstStyle/>
          <a:p>
            <a:r>
              <a:rPr lang="de-DE" sz="3100" b="1" dirty="0" smtClean="0"/>
              <a:t/>
            </a:r>
            <a:br>
              <a:rPr lang="de-DE" sz="3100" b="1" dirty="0" smtClean="0"/>
            </a:br>
            <a:r>
              <a:rPr lang="de-DE" sz="3100" b="1" dirty="0"/>
              <a:t/>
            </a:r>
            <a:br>
              <a:rPr lang="de-DE" sz="3100" b="1" dirty="0"/>
            </a:br>
            <a:r>
              <a:rPr lang="de-DE" sz="3100" b="1" dirty="0" smtClean="0"/>
              <a:t/>
            </a:r>
            <a:br>
              <a:rPr lang="de-DE" sz="3100" b="1" dirty="0" smtClean="0"/>
            </a:br>
            <a:r>
              <a:rPr lang="de-DE" sz="3100" b="1" dirty="0"/>
              <a:t/>
            </a:r>
            <a:br>
              <a:rPr lang="de-DE" sz="3100" b="1" dirty="0"/>
            </a:br>
            <a:r>
              <a:rPr lang="de-DE" sz="3100" b="1" dirty="0" smtClean="0"/>
              <a:t/>
            </a:r>
            <a:br>
              <a:rPr lang="de-DE" sz="3100" b="1" dirty="0" smtClean="0"/>
            </a:br>
            <a:r>
              <a:rPr lang="de-DE" sz="3100" b="1" dirty="0"/>
              <a:t/>
            </a:r>
            <a:br>
              <a:rPr lang="de-DE" sz="3100" b="1" dirty="0"/>
            </a:br>
            <a:r>
              <a:rPr lang="de-DE" sz="3100" b="1" dirty="0" smtClean="0"/>
              <a:t/>
            </a:r>
            <a:br>
              <a:rPr lang="de-DE" sz="3100" b="1" dirty="0" smtClean="0"/>
            </a:br>
            <a:r>
              <a:rPr lang="de-DE" sz="3100" b="1" dirty="0"/>
              <a:t/>
            </a:r>
            <a:br>
              <a:rPr lang="de-DE" sz="3100" b="1" dirty="0"/>
            </a:br>
            <a:r>
              <a:rPr lang="de-DE" sz="3100" b="1" dirty="0" smtClean="0"/>
              <a:t/>
            </a:r>
            <a:br>
              <a:rPr lang="de-DE" sz="3100" b="1" dirty="0" smtClean="0"/>
            </a:br>
            <a:r>
              <a:rPr lang="de-DE" sz="3600" b="1" dirty="0" smtClean="0"/>
              <a:t>Seit </a:t>
            </a:r>
            <a:r>
              <a:rPr lang="de-DE" sz="3600" b="1" dirty="0"/>
              <a:t>1974 </a:t>
            </a:r>
            <a:r>
              <a:rPr lang="de-DE" sz="3600" b="1" dirty="0" smtClean="0"/>
              <a:t>sind an Sonn- </a:t>
            </a:r>
            <a:r>
              <a:rPr lang="de-DE" sz="3600" b="1" dirty="0"/>
              <a:t>und Feiertagen rund 120 Kilometer Straße von 7 bis 14 Uhr für den Autoverkehr geschlossen </a:t>
            </a:r>
            <a:br>
              <a:rPr lang="de-DE" sz="3600" b="1" dirty="0"/>
            </a:br>
            <a:endParaRPr lang="de-DE" sz="360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39500" y="5109750"/>
            <a:ext cx="1334407" cy="287337"/>
          </a:xfrm>
        </p:spPr>
        <p:txBody>
          <a:bodyPr>
            <a:normAutofit/>
          </a:bodyPr>
          <a:lstStyle/>
          <a:p>
            <a:endParaRPr lang="de-DE" sz="900" dirty="0">
              <a:solidFill>
                <a:schemeClr val="tx1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10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295401" y="675304"/>
            <a:ext cx="9296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b="1" dirty="0" err="1" smtClean="0">
                <a:solidFill>
                  <a:srgbClr val="004B7C"/>
                </a:solidFill>
                <a:latin typeface="Arial Narrow" panose="020B0606020202030204" pitchFamily="34" charset="0"/>
              </a:rPr>
              <a:t>Ciclovia</a:t>
            </a:r>
            <a:r>
              <a:rPr lang="de-DE" sz="3600" b="1" dirty="0" smtClean="0">
                <a:solidFill>
                  <a:srgbClr val="004B7C"/>
                </a:solidFill>
                <a:latin typeface="Arial Narrow" panose="020B0606020202030204" pitchFamily="34" charset="0"/>
              </a:rPr>
              <a:t>, Bogotá</a:t>
            </a:r>
            <a:endParaRPr lang="de-DE" sz="3600" b="1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48" y="1371662"/>
            <a:ext cx="6970336" cy="4691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eck 7"/>
          <p:cNvSpPr/>
          <p:nvPr/>
        </p:nvSpPr>
        <p:spPr>
          <a:xfrm>
            <a:off x="6100498" y="5694075"/>
            <a:ext cx="1120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Bild: </a:t>
            </a:r>
            <a:r>
              <a:rPr lang="de-DE" dirty="0"/>
              <a:t>IDRD</a:t>
            </a:r>
          </a:p>
        </p:txBody>
      </p:sp>
    </p:spTree>
    <p:extLst>
      <p:ext uri="{BB962C8B-B14F-4D97-AF65-F5344CB8AC3E}">
        <p14:creationId xmlns:p14="http://schemas.microsoft.com/office/powerpoint/2010/main" val="3240968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86736" y="1310121"/>
            <a:ext cx="5886264" cy="437947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de-DE" dirty="0" smtClean="0"/>
          </a:p>
          <a:p>
            <a:r>
              <a:rPr lang="de-DE" dirty="0" smtClean="0"/>
              <a:t>Durchschnittlich </a:t>
            </a:r>
            <a:r>
              <a:rPr lang="de-DE" dirty="0"/>
              <a:t>1,7 Millionen Menschen, </a:t>
            </a:r>
            <a:r>
              <a:rPr lang="de-DE" dirty="0" smtClean="0"/>
              <a:t>-1/5 der </a:t>
            </a:r>
            <a:r>
              <a:rPr lang="de-DE" dirty="0"/>
              <a:t>Einwohner*innen </a:t>
            </a:r>
            <a:r>
              <a:rPr lang="de-DE" dirty="0" smtClean="0"/>
              <a:t>Bogotás-, </a:t>
            </a:r>
            <a:r>
              <a:rPr lang="de-DE" dirty="0"/>
              <a:t>nutzen in dieser Zeit den Raum für Erholung, aktive Mobilität und </a:t>
            </a:r>
            <a:r>
              <a:rPr lang="de-DE" dirty="0" smtClean="0"/>
              <a:t>Gemeinschaftsbildung</a:t>
            </a:r>
          </a:p>
          <a:p>
            <a:endParaRPr lang="de-DE" dirty="0" smtClean="0"/>
          </a:p>
          <a:p>
            <a:r>
              <a:rPr lang="de-DE" dirty="0"/>
              <a:t>Die </a:t>
            </a:r>
            <a:r>
              <a:rPr lang="de-DE" dirty="0" err="1"/>
              <a:t>Ciclovía</a:t>
            </a:r>
            <a:r>
              <a:rPr lang="de-DE" dirty="0"/>
              <a:t> kostet die Stadt pro Jahr und Einwohner*in 0,333 US-Dollar. Für jeden so investierten Dollar spart die Stadt 3 Dollar im Gesundheitswesen.</a:t>
            </a:r>
          </a:p>
          <a:p>
            <a:endParaRPr lang="de-DE" dirty="0"/>
          </a:p>
          <a:p>
            <a:endParaRPr lang="de-DE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29" y="1715545"/>
            <a:ext cx="5663407" cy="424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hteck 4"/>
          <p:cNvSpPr/>
          <p:nvPr/>
        </p:nvSpPr>
        <p:spPr>
          <a:xfrm>
            <a:off x="1295401" y="675304"/>
            <a:ext cx="9296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b="1" dirty="0" err="1" smtClean="0">
                <a:solidFill>
                  <a:srgbClr val="004B7C"/>
                </a:solidFill>
                <a:latin typeface="Arial Narrow" panose="020B0606020202030204" pitchFamily="34" charset="0"/>
              </a:rPr>
              <a:t>Ciclovia</a:t>
            </a:r>
            <a:r>
              <a:rPr lang="de-DE" sz="3600" b="1" dirty="0" smtClean="0">
                <a:solidFill>
                  <a:srgbClr val="004B7C"/>
                </a:solidFill>
                <a:latin typeface="Arial Narrow" panose="020B0606020202030204" pitchFamily="34" charset="0"/>
              </a:rPr>
              <a:t>, Bogotá</a:t>
            </a:r>
            <a:endParaRPr lang="de-DE" sz="3600" b="1" dirty="0"/>
          </a:p>
        </p:txBody>
      </p:sp>
    </p:spTree>
    <p:extLst>
      <p:ext uri="{BB962C8B-B14F-4D97-AF65-F5344CB8AC3E}">
        <p14:creationId xmlns:p14="http://schemas.microsoft.com/office/powerpoint/2010/main" val="2000267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794171" y="1981201"/>
            <a:ext cx="3629479" cy="3091542"/>
          </a:xfrm>
        </p:spPr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39500" y="5109750"/>
            <a:ext cx="1334407" cy="287337"/>
          </a:xfrm>
        </p:spPr>
        <p:txBody>
          <a:bodyPr>
            <a:noAutofit/>
          </a:bodyPr>
          <a:lstStyle/>
          <a:p>
            <a:r>
              <a:rPr lang="de-DE" sz="1600" dirty="0" smtClean="0">
                <a:solidFill>
                  <a:schemeClr val="tx1"/>
                </a:solidFill>
              </a:rPr>
              <a:t>Bilder: IDRD</a:t>
            </a:r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12</a:t>
            </a:fld>
            <a:endParaRPr lang="de-DE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2" y="1600199"/>
            <a:ext cx="6212117" cy="3494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601" y="1662113"/>
            <a:ext cx="5510326" cy="3394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hteck 8"/>
          <p:cNvSpPr/>
          <p:nvPr/>
        </p:nvSpPr>
        <p:spPr>
          <a:xfrm>
            <a:off x="1295401" y="675304"/>
            <a:ext cx="9296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b="1" dirty="0" err="1" smtClean="0">
                <a:solidFill>
                  <a:srgbClr val="004B7C"/>
                </a:solidFill>
                <a:latin typeface="Arial Narrow" panose="020B0606020202030204" pitchFamily="34" charset="0"/>
              </a:rPr>
              <a:t>Ciclovia</a:t>
            </a:r>
            <a:r>
              <a:rPr lang="de-DE" sz="3600" b="1" dirty="0" smtClean="0">
                <a:solidFill>
                  <a:srgbClr val="004B7C"/>
                </a:solidFill>
                <a:latin typeface="Arial Narrow" panose="020B0606020202030204" pitchFamily="34" charset="0"/>
              </a:rPr>
              <a:t>, Bogotá</a:t>
            </a:r>
            <a:endParaRPr lang="de-DE" sz="3600" b="1" dirty="0"/>
          </a:p>
        </p:txBody>
      </p:sp>
    </p:spTree>
    <p:extLst>
      <p:ext uri="{BB962C8B-B14F-4D97-AF65-F5344CB8AC3E}">
        <p14:creationId xmlns:p14="http://schemas.microsoft.com/office/powerpoint/2010/main" val="104272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Positive Auswirkungen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899336" y="1835054"/>
            <a:ext cx="6986516" cy="3125764"/>
          </a:xfrm>
        </p:spPr>
        <p:txBody>
          <a:bodyPr>
            <a:normAutofit fontScale="92500" lnSpcReduction="10000"/>
          </a:bodyPr>
          <a:lstStyle/>
          <a:p>
            <a:r>
              <a:rPr lang="de-DE" dirty="0" smtClean="0">
                <a:latin typeface="+mn-lt"/>
              </a:rPr>
              <a:t>Vorbeugung von Bewegungsmangel </a:t>
            </a:r>
          </a:p>
          <a:p>
            <a:r>
              <a:rPr lang="de-DE" dirty="0" smtClean="0">
                <a:latin typeface="+mn-lt"/>
              </a:rPr>
              <a:t>Förderung der aktiven Mobilität</a:t>
            </a:r>
          </a:p>
          <a:p>
            <a:r>
              <a:rPr lang="de-DE" dirty="0" smtClean="0">
                <a:latin typeface="+mn-lt"/>
              </a:rPr>
              <a:t>Stärkung des öffentlichen Images des </a:t>
            </a:r>
          </a:p>
          <a:p>
            <a:pPr marL="0" indent="0">
              <a:buNone/>
            </a:pPr>
            <a:r>
              <a:rPr lang="de-DE" dirty="0">
                <a:latin typeface="+mn-lt"/>
              </a:rPr>
              <a:t> </a:t>
            </a:r>
            <a:r>
              <a:rPr lang="de-DE" dirty="0" smtClean="0">
                <a:latin typeface="+mn-lt"/>
              </a:rPr>
              <a:t> Fahrrads</a:t>
            </a:r>
            <a:endParaRPr lang="de-DE" dirty="0">
              <a:latin typeface="+mn-lt"/>
            </a:endParaRPr>
          </a:p>
          <a:p>
            <a:r>
              <a:rPr lang="de-DE" dirty="0" smtClean="0">
                <a:latin typeface="+mn-lt"/>
              </a:rPr>
              <a:t>Demokratisierung der Straßen</a:t>
            </a:r>
          </a:p>
          <a:p>
            <a:r>
              <a:rPr lang="de-DE" dirty="0" smtClean="0">
                <a:latin typeface="+mn-lt"/>
              </a:rPr>
              <a:t>Reduktion von Lärm und </a:t>
            </a:r>
          </a:p>
          <a:p>
            <a:pPr marL="0" indent="0">
              <a:buNone/>
            </a:pPr>
            <a:r>
              <a:rPr lang="de-DE" dirty="0">
                <a:latin typeface="+mn-lt"/>
              </a:rPr>
              <a:t> </a:t>
            </a:r>
            <a:r>
              <a:rPr lang="de-DE" dirty="0" smtClean="0">
                <a:latin typeface="+mn-lt"/>
              </a:rPr>
              <a:t>  Umweltverschmutzung </a:t>
            </a:r>
            <a:endParaRPr lang="de-DE" dirty="0"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13" y="1664313"/>
            <a:ext cx="5396390" cy="3467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6103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Erfolgsfaktoren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855757" y="1337733"/>
            <a:ext cx="5912909" cy="4859866"/>
          </a:xfrm>
        </p:spPr>
        <p:txBody>
          <a:bodyPr>
            <a:normAutofit fontScale="92500" lnSpcReduction="10000"/>
          </a:bodyPr>
          <a:lstStyle/>
          <a:p>
            <a:r>
              <a:rPr lang="de-DE" sz="2700" dirty="0">
                <a:latin typeface="+mn-lt"/>
              </a:rPr>
              <a:t>D</a:t>
            </a:r>
            <a:r>
              <a:rPr lang="de-DE" sz="2700" dirty="0" smtClean="0">
                <a:latin typeface="+mn-lt"/>
              </a:rPr>
              <a:t>ie Unterstützung </a:t>
            </a:r>
            <a:r>
              <a:rPr lang="de-DE" sz="2700" dirty="0">
                <a:latin typeface="+mn-lt"/>
              </a:rPr>
              <a:t>von zivilgesellschaftlichen Gruppen zu sichern und unterschiedliche Akteure, </a:t>
            </a:r>
            <a:r>
              <a:rPr lang="de-DE" sz="2700" dirty="0" smtClean="0">
                <a:latin typeface="+mn-lt"/>
              </a:rPr>
              <a:t>bei </a:t>
            </a:r>
            <a:r>
              <a:rPr lang="de-DE" sz="2700" dirty="0">
                <a:latin typeface="+mn-lt"/>
              </a:rPr>
              <a:t>allen Schritten und Maßnahmen </a:t>
            </a:r>
            <a:r>
              <a:rPr lang="de-DE" sz="2700" dirty="0" smtClean="0">
                <a:latin typeface="+mn-lt"/>
              </a:rPr>
              <a:t>einzubeziehen </a:t>
            </a:r>
          </a:p>
          <a:p>
            <a:pPr marL="0" indent="0">
              <a:buNone/>
            </a:pPr>
            <a:endParaRPr lang="de-DE" sz="2700" dirty="0" smtClean="0">
              <a:latin typeface="+mn-lt"/>
            </a:endParaRPr>
          </a:p>
          <a:p>
            <a:r>
              <a:rPr lang="de-DE" sz="2700" dirty="0">
                <a:latin typeface="+mn-lt"/>
              </a:rPr>
              <a:t>Das Konzept </a:t>
            </a:r>
            <a:r>
              <a:rPr lang="de-DE" sz="2700" dirty="0" smtClean="0">
                <a:latin typeface="+mn-lt"/>
              </a:rPr>
              <a:t>als </a:t>
            </a:r>
            <a:r>
              <a:rPr lang="de-DE" sz="2700" dirty="0">
                <a:latin typeface="+mn-lt"/>
              </a:rPr>
              <a:t>ein Thema des öffentlichen Interesses </a:t>
            </a:r>
            <a:r>
              <a:rPr lang="de-DE" sz="2700" dirty="0" smtClean="0">
                <a:latin typeface="+mn-lt"/>
              </a:rPr>
              <a:t>darstellen und verstehen</a:t>
            </a:r>
          </a:p>
          <a:p>
            <a:pPr marL="0" indent="0">
              <a:buNone/>
            </a:pPr>
            <a:endParaRPr lang="de-DE" sz="2700" dirty="0" smtClean="0">
              <a:latin typeface="+mn-lt"/>
            </a:endParaRPr>
          </a:p>
          <a:p>
            <a:r>
              <a:rPr lang="de-DE" sz="2700" dirty="0" smtClean="0">
                <a:latin typeface="+mn-lt"/>
              </a:rPr>
              <a:t>Daten</a:t>
            </a:r>
            <a:r>
              <a:rPr lang="de-DE" sz="2700" dirty="0">
                <a:latin typeface="+mn-lt"/>
              </a:rPr>
              <a:t>, Zahlen und Fakten für die Öffentlichkeitsarbeit der </a:t>
            </a:r>
            <a:r>
              <a:rPr lang="de-DE" sz="2700" dirty="0" smtClean="0">
                <a:latin typeface="+mn-lt"/>
              </a:rPr>
              <a:t>Kommune sammeln, </a:t>
            </a:r>
            <a:r>
              <a:rPr lang="de-DE" sz="2700" dirty="0">
                <a:latin typeface="+mn-lt"/>
              </a:rPr>
              <a:t>um die positiven Auswirkungen der </a:t>
            </a:r>
            <a:r>
              <a:rPr lang="de-DE" sz="2700" dirty="0" smtClean="0">
                <a:latin typeface="+mn-lt"/>
              </a:rPr>
              <a:t>Maßnahmen </a:t>
            </a:r>
            <a:r>
              <a:rPr lang="de-DE" sz="2700" dirty="0">
                <a:latin typeface="+mn-lt"/>
              </a:rPr>
              <a:t>belegen zu </a:t>
            </a:r>
            <a:r>
              <a:rPr lang="de-DE" sz="2700" dirty="0" smtClean="0">
                <a:latin typeface="+mn-lt"/>
              </a:rPr>
              <a:t>können</a:t>
            </a:r>
          </a:p>
          <a:p>
            <a:endParaRPr lang="de-DE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33" y="1465792"/>
            <a:ext cx="5737225" cy="429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185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 txBox="1">
            <a:spLocks/>
          </p:cNvSpPr>
          <p:nvPr/>
        </p:nvSpPr>
        <p:spPr>
          <a:xfrm>
            <a:off x="838200" y="365125"/>
            <a:ext cx="10515600" cy="8350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004B7C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de-DE" sz="4400" dirty="0" smtClean="0"/>
              <a:t>InnoRAD – </a:t>
            </a:r>
            <a:r>
              <a:rPr lang="de-DE" sz="4400" dirty="0" err="1" smtClean="0"/>
              <a:t>Lessons</a:t>
            </a:r>
            <a:r>
              <a:rPr lang="de-DE" sz="4400" dirty="0" smtClean="0"/>
              <a:t> </a:t>
            </a:r>
            <a:r>
              <a:rPr lang="de-DE" sz="4400" dirty="0" err="1" smtClean="0"/>
              <a:t>Learned</a:t>
            </a:r>
            <a:r>
              <a:rPr lang="de-DE" sz="4400" dirty="0" smtClean="0"/>
              <a:t> </a:t>
            </a:r>
            <a:endParaRPr lang="de-DE" sz="4400" dirty="0"/>
          </a:p>
        </p:txBody>
      </p:sp>
      <p:sp>
        <p:nvSpPr>
          <p:cNvPr id="3" name="Textfeld 2"/>
          <p:cNvSpPr txBox="1"/>
          <p:nvPr/>
        </p:nvSpPr>
        <p:spPr>
          <a:xfrm>
            <a:off x="1215851" y="19996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2" name="AutoShape 2" descr="Bildergebnis für bundesumweltminister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AutoShape 4" descr="Bildergebnis für bundesumweltministeriu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6337038" y="1331459"/>
            <a:ext cx="5736771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sz="2200" dirty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200" dirty="0">
                <a:solidFill>
                  <a:schemeClr val="tx2"/>
                </a:solidFill>
              </a:rPr>
              <a:t>Alle Beispiele in Deutschland umsetzbar, nur noch nicht als Praxis in der Radverkehrsförderung etabliert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200" dirty="0">
                <a:solidFill>
                  <a:schemeClr val="tx2"/>
                </a:solidFill>
              </a:rPr>
              <a:t>Alle Best Practices lassen sich relativ schnell umsetzen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200" dirty="0" smtClean="0">
                <a:solidFill>
                  <a:schemeClr val="tx2"/>
                </a:solidFill>
              </a:rPr>
              <a:t>Bei </a:t>
            </a:r>
            <a:r>
              <a:rPr lang="de-DE" sz="2200" dirty="0">
                <a:solidFill>
                  <a:schemeClr val="tx2"/>
                </a:solidFill>
              </a:rPr>
              <a:t>fast allen Best Practice gab es positive Effekte über den Verkehr hinaus: sozialer Zusammenhalt, Nachbarschaft, Ruhe, Gesundheit, attraktive </a:t>
            </a:r>
            <a:r>
              <a:rPr lang="de-DE" sz="2200" dirty="0" smtClean="0">
                <a:solidFill>
                  <a:schemeClr val="tx2"/>
                </a:solidFill>
              </a:rPr>
              <a:t>Zentren, auch in </a:t>
            </a:r>
            <a:r>
              <a:rPr lang="de-DE" sz="2200" dirty="0">
                <a:solidFill>
                  <a:schemeClr val="tx2"/>
                </a:solidFill>
              </a:rPr>
              <a:t>der Peripherie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200" dirty="0">
                <a:solidFill>
                  <a:schemeClr val="tx2"/>
                </a:solidFill>
              </a:rPr>
              <a:t>Alle erfolgreichen Projekte hatten einen guten Beteiligungsprozess!</a:t>
            </a:r>
          </a:p>
          <a:p>
            <a:endParaRPr lang="de-DE" sz="2200" b="1" dirty="0" smtClean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de-DE" sz="2200" b="1" dirty="0">
              <a:solidFill>
                <a:schemeClr val="tx2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17181"/>
            <a:ext cx="6337038" cy="4479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381874" y="6237873"/>
            <a:ext cx="771525" cy="365125"/>
          </a:xfrm>
        </p:spPr>
        <p:txBody>
          <a:bodyPr/>
          <a:lstStyle/>
          <a:p>
            <a:r>
              <a:rPr lang="de-DE" dirty="0" smtClean="0"/>
              <a:t>|  </a:t>
            </a:r>
            <a:fld id="{F59E42C7-CEDB-448C-888D-573DFED53BE0}" type="slidenum">
              <a:rPr lang="de-DE" smtClean="0"/>
              <a:pPr/>
              <a:t>15</a:t>
            </a:fld>
            <a:r>
              <a:rPr lang="de-DE" dirty="0" smtClean="0"/>
              <a:t>  |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027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 txBox="1">
            <a:spLocks/>
          </p:cNvSpPr>
          <p:nvPr/>
        </p:nvSpPr>
        <p:spPr>
          <a:xfrm>
            <a:off x="838200" y="365125"/>
            <a:ext cx="10515600" cy="8350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004B7C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endParaRPr lang="de-DE" sz="4400" b="1" dirty="0"/>
          </a:p>
        </p:txBody>
      </p:sp>
      <p:sp>
        <p:nvSpPr>
          <p:cNvPr id="3" name="Textfeld 2"/>
          <p:cNvSpPr txBox="1"/>
          <p:nvPr/>
        </p:nvSpPr>
        <p:spPr>
          <a:xfrm>
            <a:off x="1215851" y="19996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2" name="AutoShape 2" descr="Bildergebnis für bundesumweltminister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AutoShape 4" descr="Bildergebnis für bundesumweltministeriu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6337038" y="1331459"/>
            <a:ext cx="5736771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sz="2200" b="1" dirty="0">
              <a:solidFill>
                <a:schemeClr val="tx2"/>
              </a:solidFill>
            </a:endParaRPr>
          </a:p>
          <a:p>
            <a:r>
              <a:rPr lang="de-DE" sz="3600" b="1" dirty="0">
                <a:solidFill>
                  <a:schemeClr val="tx2"/>
                </a:solidFill>
              </a:rPr>
              <a:t>Die einzelnen </a:t>
            </a:r>
            <a:r>
              <a:rPr lang="de-DE" sz="3600" b="1" dirty="0" err="1">
                <a:solidFill>
                  <a:schemeClr val="tx2"/>
                </a:solidFill>
              </a:rPr>
              <a:t>Factsheets</a:t>
            </a:r>
            <a:r>
              <a:rPr lang="de-DE" sz="3600" b="1" dirty="0">
                <a:solidFill>
                  <a:schemeClr val="tx2"/>
                </a:solidFill>
              </a:rPr>
              <a:t> sind </a:t>
            </a:r>
            <a:r>
              <a:rPr lang="de-DE" sz="3600" b="1" dirty="0" smtClean="0">
                <a:solidFill>
                  <a:schemeClr val="tx2"/>
                </a:solidFill>
              </a:rPr>
              <a:t>online</a:t>
            </a:r>
            <a:r>
              <a:rPr lang="de-DE" sz="3600" b="1" dirty="0">
                <a:solidFill>
                  <a:schemeClr val="tx2"/>
                </a:solidFill>
              </a:rPr>
              <a:t>. Zusätzliche Materialsammlung inkl. Fotos finden Sie auf </a:t>
            </a:r>
            <a:r>
              <a:rPr lang="de-DE" sz="3600" u="sng" dirty="0">
                <a:solidFill>
                  <a:srgbClr val="EE7F00"/>
                </a:solidFill>
                <a:hlinkClick r:id="rId3"/>
              </a:rPr>
              <a:t>www.adfc.de</a:t>
            </a:r>
            <a:r>
              <a:rPr lang="de-DE" sz="3600" u="sng" dirty="0">
                <a:solidFill>
                  <a:srgbClr val="EE7F00"/>
                </a:solidFill>
              </a:rPr>
              <a:t>/InnoRAD</a:t>
            </a:r>
            <a:r>
              <a:rPr lang="de-DE" sz="3600" dirty="0"/>
              <a:t/>
            </a:r>
            <a:br>
              <a:rPr lang="de-DE" sz="3600" dirty="0"/>
            </a:br>
            <a:endParaRPr lang="de-DE" sz="3600" b="1" dirty="0" smtClean="0">
              <a:solidFill>
                <a:schemeClr val="tx2"/>
              </a:solidFill>
            </a:endParaRPr>
          </a:p>
          <a:p>
            <a:endParaRPr lang="de-DE" sz="2200" b="1" dirty="0" smtClean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de-DE" sz="2200" b="1" dirty="0">
              <a:solidFill>
                <a:schemeClr val="tx2"/>
              </a:solidFill>
            </a:endParaRPr>
          </a:p>
        </p:txBody>
      </p:sp>
      <p:sp>
        <p:nvSpPr>
          <p:cNvPr id="10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381874" y="6237873"/>
            <a:ext cx="771525" cy="365125"/>
          </a:xfrm>
        </p:spPr>
        <p:txBody>
          <a:bodyPr/>
          <a:lstStyle/>
          <a:p>
            <a:r>
              <a:rPr lang="de-DE" dirty="0" smtClean="0"/>
              <a:t>|  </a:t>
            </a:r>
            <a:fld id="{F59E42C7-CEDB-448C-888D-573DFED53BE0}" type="slidenum">
              <a:rPr lang="de-DE" smtClean="0"/>
              <a:pPr/>
              <a:t>16</a:t>
            </a:fld>
            <a:r>
              <a:rPr lang="de-DE" dirty="0" smtClean="0"/>
              <a:t>  |</a:t>
            </a:r>
            <a:endParaRPr lang="de-DE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827" y="312738"/>
            <a:ext cx="4215063" cy="59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940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 smtClean="0"/>
              <a:t>|  </a:t>
            </a:r>
            <a:fld id="{F59E42C7-CEDB-448C-888D-573DFED53BE0}" type="slidenum">
              <a:rPr lang="de-DE" smtClean="0"/>
              <a:pPr/>
              <a:t>17</a:t>
            </a:fld>
            <a:r>
              <a:rPr lang="de-DE" dirty="0" smtClean="0"/>
              <a:t>  |</a:t>
            </a:r>
            <a:endParaRPr lang="de-DE" dirty="0"/>
          </a:p>
        </p:txBody>
      </p:sp>
      <p:sp>
        <p:nvSpPr>
          <p:cNvPr id="10" name="Rechteck 9"/>
          <p:cNvSpPr/>
          <p:nvPr/>
        </p:nvSpPr>
        <p:spPr>
          <a:xfrm>
            <a:off x="947895" y="1346720"/>
            <a:ext cx="102861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dirty="0">
              <a:solidFill>
                <a:schemeClr val="tx2"/>
              </a:solidFill>
            </a:endParaRPr>
          </a:p>
          <a:p>
            <a:pPr algn="ctr"/>
            <a:endParaRPr lang="de-DE" dirty="0" smtClean="0">
              <a:solidFill>
                <a:schemeClr val="tx2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3004682" y="1614785"/>
            <a:ext cx="617258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3000" b="1" dirty="0">
                <a:solidFill>
                  <a:schemeClr val="tx2"/>
                </a:solidFill>
              </a:rPr>
              <a:t>Vielen Dank für die Aufmerksamkeit! </a:t>
            </a:r>
          </a:p>
        </p:txBody>
      </p:sp>
      <p:pic>
        <p:nvPicPr>
          <p:cNvPr id="8195" name="Picture 3" descr="\\192.168.10.101\BE_Arbeitsbereiche\Marketing und Kommunikation\Corporate Design\Illustrationen\Illustrationen_Infrastrukturbroschüre\adfc-angela-merkel-illustrati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168783"/>
            <a:ext cx="4352663" cy="4030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880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 txBox="1">
            <a:spLocks/>
          </p:cNvSpPr>
          <p:nvPr/>
        </p:nvSpPr>
        <p:spPr>
          <a:xfrm>
            <a:off x="838200" y="365125"/>
            <a:ext cx="10515600" cy="8350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004B7C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de-DE" sz="4400" b="1" dirty="0" smtClean="0"/>
              <a:t>Beispiele </a:t>
            </a:r>
            <a:r>
              <a:rPr lang="de-DE" sz="4400" b="1" dirty="0"/>
              <a:t>aus der internationalen Radverkehrsförderung 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215851" y="19996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5802086" y="1782886"/>
            <a:ext cx="5856514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200" b="1" dirty="0" smtClean="0">
                <a:solidFill>
                  <a:schemeClr val="tx2"/>
                </a:solidFill>
              </a:rPr>
              <a:t>Lebensqualität </a:t>
            </a:r>
            <a:r>
              <a:rPr lang="de-DE" sz="2200" b="1" dirty="0">
                <a:solidFill>
                  <a:schemeClr val="tx2"/>
                </a:solidFill>
              </a:rPr>
              <a:t>für Menschen in Kommunen </a:t>
            </a:r>
            <a:r>
              <a:rPr lang="de-DE" sz="2200" b="1" dirty="0" smtClean="0">
                <a:solidFill>
                  <a:schemeClr val="tx2"/>
                </a:solidFill>
              </a:rPr>
              <a:t>steigt</a:t>
            </a:r>
          </a:p>
          <a:p>
            <a:endParaRPr lang="de-DE" sz="2200" b="1" dirty="0" smtClean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200" b="1" dirty="0" smtClean="0">
                <a:solidFill>
                  <a:schemeClr val="tx2"/>
                </a:solidFill>
              </a:rPr>
              <a:t>Mehr </a:t>
            </a:r>
            <a:r>
              <a:rPr lang="de-DE" sz="2200" b="1" dirty="0">
                <a:solidFill>
                  <a:schemeClr val="tx2"/>
                </a:solidFill>
              </a:rPr>
              <a:t>Menschen aus allen Alters- und Bevölkerungsgruppen </a:t>
            </a:r>
            <a:r>
              <a:rPr lang="de-DE" sz="2200" b="1" dirty="0" smtClean="0">
                <a:solidFill>
                  <a:schemeClr val="tx2"/>
                </a:solidFill>
              </a:rPr>
              <a:t>werden zum </a:t>
            </a:r>
            <a:r>
              <a:rPr lang="de-DE" sz="2200" b="1" dirty="0">
                <a:solidFill>
                  <a:schemeClr val="tx2"/>
                </a:solidFill>
              </a:rPr>
              <a:t>Umstieg aufs Rad </a:t>
            </a:r>
            <a:r>
              <a:rPr lang="de-DE" sz="2200" b="1" dirty="0" smtClean="0">
                <a:solidFill>
                  <a:schemeClr val="tx2"/>
                </a:solidFill>
              </a:rPr>
              <a:t>motiviert</a:t>
            </a:r>
          </a:p>
          <a:p>
            <a:endParaRPr lang="de-DE" sz="2200" b="1" dirty="0" smtClean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200" b="1" dirty="0">
                <a:solidFill>
                  <a:schemeClr val="tx2"/>
                </a:solidFill>
              </a:rPr>
              <a:t>A</a:t>
            </a:r>
            <a:r>
              <a:rPr lang="de-DE" sz="2200" b="1" dirty="0" smtClean="0">
                <a:solidFill>
                  <a:schemeClr val="tx2"/>
                </a:solidFill>
              </a:rPr>
              <a:t>ndere </a:t>
            </a:r>
            <a:r>
              <a:rPr lang="de-DE" sz="2200" b="1" dirty="0">
                <a:solidFill>
                  <a:schemeClr val="tx2"/>
                </a:solidFill>
              </a:rPr>
              <a:t>Städte </a:t>
            </a:r>
            <a:r>
              <a:rPr lang="de-DE" sz="2200" b="1" dirty="0" smtClean="0">
                <a:solidFill>
                  <a:schemeClr val="tx2"/>
                </a:solidFill>
              </a:rPr>
              <a:t>wurden weltweit </a:t>
            </a:r>
            <a:r>
              <a:rPr lang="de-DE" sz="2200" b="1" dirty="0">
                <a:solidFill>
                  <a:schemeClr val="tx2"/>
                </a:solidFill>
              </a:rPr>
              <a:t>inspiriert</a:t>
            </a:r>
          </a:p>
          <a:p>
            <a:endParaRPr lang="de-DE" sz="2200" dirty="0">
              <a:solidFill>
                <a:schemeClr val="tx2"/>
              </a:solidFill>
            </a:endParaRPr>
          </a:p>
          <a:p>
            <a:endParaRPr lang="de-DE" sz="2200" dirty="0" smtClean="0">
              <a:solidFill>
                <a:schemeClr val="tx2"/>
              </a:solidFill>
            </a:endParaRPr>
          </a:p>
          <a:p>
            <a:endParaRPr lang="de-DE" sz="2200" dirty="0" smtClean="0">
              <a:solidFill>
                <a:schemeClr val="tx2"/>
              </a:solidFill>
            </a:endParaRPr>
          </a:p>
        </p:txBody>
      </p:sp>
      <p:sp>
        <p:nvSpPr>
          <p:cNvPr id="2" name="AutoShape 2" descr="Bildergebnis für bundesumweltminister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AutoShape 4" descr="Bildergebnis für bundesumweltministeriu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4" y="1782886"/>
            <a:ext cx="5421297" cy="3831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381874" y="6237873"/>
            <a:ext cx="771525" cy="365125"/>
          </a:xfrm>
        </p:spPr>
        <p:txBody>
          <a:bodyPr/>
          <a:lstStyle/>
          <a:p>
            <a:r>
              <a:rPr lang="de-DE" dirty="0" smtClean="0"/>
              <a:t>|  </a:t>
            </a:r>
            <a:fld id="{F59E42C7-CEDB-448C-888D-573DFED53BE0}" type="slidenum">
              <a:rPr lang="de-DE" smtClean="0"/>
              <a:pPr/>
              <a:t>2</a:t>
            </a:fld>
            <a:r>
              <a:rPr lang="de-DE" dirty="0" smtClean="0"/>
              <a:t>  |</a:t>
            </a:r>
            <a:endParaRPr lang="de-DE" dirty="0"/>
          </a:p>
        </p:txBody>
      </p:sp>
      <p:sp>
        <p:nvSpPr>
          <p:cNvPr id="9" name="Datumsplatzhalter 7"/>
          <p:cNvSpPr>
            <a:spLocks noGrp="1"/>
          </p:cNvSpPr>
          <p:nvPr>
            <p:ph type="dt" sz="half" idx="10"/>
          </p:nvPr>
        </p:nvSpPr>
        <p:spPr>
          <a:xfrm>
            <a:off x="7372351" y="6228348"/>
            <a:ext cx="2285999" cy="365125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1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838200" y="6237873"/>
            <a:ext cx="4114800" cy="365125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1182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Das InnoRAD Projekt</a:t>
            </a:r>
            <a:endParaRPr lang="de-DE" dirty="0"/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5530064" y="2801750"/>
            <a:ext cx="7402286" cy="3329668"/>
          </a:xfrm>
        </p:spPr>
        <p:txBody>
          <a:bodyPr/>
          <a:lstStyle/>
          <a:p>
            <a:r>
              <a:rPr lang="de-DE" dirty="0" smtClean="0"/>
              <a:t>Modale Filter		</a:t>
            </a:r>
            <a:r>
              <a:rPr lang="de-DE" dirty="0" smtClean="0">
                <a:sym typeface="Wingdings" panose="05000000000000000000" pitchFamily="2" charset="2"/>
              </a:rPr>
              <a:t> </a:t>
            </a:r>
            <a:r>
              <a:rPr lang="de-DE" dirty="0" smtClean="0"/>
              <a:t>London</a:t>
            </a:r>
          </a:p>
          <a:p>
            <a:r>
              <a:rPr lang="de-DE" dirty="0" smtClean="0"/>
              <a:t>Mini-Hollands		</a:t>
            </a:r>
            <a:r>
              <a:rPr lang="de-DE" dirty="0" smtClean="0">
                <a:sym typeface="Wingdings" panose="05000000000000000000" pitchFamily="2" charset="2"/>
              </a:rPr>
              <a:t> London</a:t>
            </a:r>
            <a:endParaRPr lang="de-DE" dirty="0" smtClean="0"/>
          </a:p>
          <a:p>
            <a:r>
              <a:rPr lang="de-DE" dirty="0" smtClean="0"/>
              <a:t>Superblocks		</a:t>
            </a:r>
            <a:r>
              <a:rPr lang="de-DE" dirty="0" smtClean="0">
                <a:sym typeface="Wingdings" panose="05000000000000000000" pitchFamily="2" charset="2"/>
              </a:rPr>
              <a:t> Barcelona</a:t>
            </a:r>
            <a:endParaRPr lang="de-DE" dirty="0" smtClean="0"/>
          </a:p>
          <a:p>
            <a:r>
              <a:rPr lang="de-DE" dirty="0" smtClean="0"/>
              <a:t>Kreuzungsdesign		</a:t>
            </a:r>
            <a:r>
              <a:rPr lang="de-DE" dirty="0" smtClean="0">
                <a:sym typeface="Wingdings" panose="05000000000000000000" pitchFamily="2" charset="2"/>
              </a:rPr>
              <a:t> NL</a:t>
            </a:r>
            <a:endParaRPr lang="de-DE" dirty="0" smtClean="0"/>
          </a:p>
          <a:p>
            <a:r>
              <a:rPr lang="de-DE" dirty="0" smtClean="0"/>
              <a:t>Open </a:t>
            </a:r>
            <a:r>
              <a:rPr lang="de-DE" dirty="0" err="1" smtClean="0"/>
              <a:t>streets</a:t>
            </a:r>
            <a:r>
              <a:rPr lang="de-DE" dirty="0" smtClean="0"/>
              <a:t>		</a:t>
            </a:r>
            <a:r>
              <a:rPr lang="de-DE" dirty="0" smtClean="0">
                <a:sym typeface="Wingdings" panose="05000000000000000000" pitchFamily="2" charset="2"/>
              </a:rPr>
              <a:t> Bogota/Stockholm</a:t>
            </a:r>
            <a:endParaRPr lang="de-DE" dirty="0" smtClean="0"/>
          </a:p>
          <a:p>
            <a:r>
              <a:rPr lang="de-DE" dirty="0" smtClean="0"/>
              <a:t>Umwidmung Kfz-Flächen	</a:t>
            </a:r>
            <a:r>
              <a:rPr lang="de-DE" dirty="0" smtClean="0">
                <a:sym typeface="Wingdings" panose="05000000000000000000" pitchFamily="2" charset="2"/>
              </a:rPr>
              <a:t> Paris</a:t>
            </a:r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5693837" y="1355896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3200" dirty="0">
                <a:solidFill>
                  <a:srgbClr val="004B7C"/>
                </a:solidFill>
                <a:latin typeface="Arial Narrow" panose="020B0606020202030204" pitchFamily="34" charset="0"/>
                <a:ea typeface="+mj-ea"/>
                <a:cs typeface="+mj-cs"/>
              </a:rPr>
              <a:t>6 International erfolgreiche Radverkehrslösungen</a:t>
            </a:r>
            <a:endParaRPr lang="de-DE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50" y="1654910"/>
            <a:ext cx="5282431" cy="4022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874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de-DE" sz="5400" b="1" dirty="0" smtClean="0"/>
          </a:p>
          <a:p>
            <a:pPr marL="0" indent="0" algn="ctr">
              <a:buNone/>
            </a:pPr>
            <a:endParaRPr lang="de-DE" sz="5400" b="1" dirty="0"/>
          </a:p>
          <a:p>
            <a:pPr marL="0" indent="0" algn="ctr">
              <a:buNone/>
            </a:pPr>
            <a:r>
              <a:rPr lang="de-DE" sz="5400" b="1" dirty="0" smtClean="0"/>
              <a:t>Temporär Autofrei</a:t>
            </a:r>
            <a:endParaRPr lang="de-DE" sz="5400" b="1" dirty="0"/>
          </a:p>
        </p:txBody>
      </p:sp>
    </p:spTree>
    <p:extLst>
      <p:ext uri="{BB962C8B-B14F-4D97-AF65-F5344CB8AC3E}">
        <p14:creationId xmlns:p14="http://schemas.microsoft.com/office/powerpoint/2010/main" val="103928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Temporär Autofrei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187202" y="1833035"/>
            <a:ext cx="5886264" cy="4379479"/>
          </a:xfrm>
        </p:spPr>
        <p:txBody>
          <a:bodyPr>
            <a:normAutofit/>
          </a:bodyPr>
          <a:lstStyle/>
          <a:p>
            <a:r>
              <a:rPr lang="de-DE" dirty="0" smtClean="0"/>
              <a:t>Ziel ist es mehr </a:t>
            </a:r>
            <a:r>
              <a:rPr lang="de-DE" dirty="0"/>
              <a:t>Raum für die Anwohner*innen </a:t>
            </a:r>
            <a:r>
              <a:rPr lang="de-DE" dirty="0" smtClean="0"/>
              <a:t>und Besucher*innen </a:t>
            </a:r>
            <a:r>
              <a:rPr lang="de-DE" dirty="0"/>
              <a:t>zu </a:t>
            </a:r>
            <a:r>
              <a:rPr lang="de-DE" dirty="0" smtClean="0"/>
              <a:t>schaffen</a:t>
            </a:r>
          </a:p>
          <a:p>
            <a:r>
              <a:rPr lang="de-DE" dirty="0" smtClean="0"/>
              <a:t>Menschen </a:t>
            </a:r>
            <a:r>
              <a:rPr lang="de-DE" dirty="0"/>
              <a:t>die Möglichkeit </a:t>
            </a:r>
            <a:r>
              <a:rPr lang="de-DE" dirty="0" smtClean="0"/>
              <a:t>geben, </a:t>
            </a:r>
            <a:r>
              <a:rPr lang="de-DE" dirty="0"/>
              <a:t>den öffentlichen Raum anders </a:t>
            </a:r>
            <a:r>
              <a:rPr lang="de-DE" dirty="0" smtClean="0"/>
              <a:t>kennenzulernen</a:t>
            </a:r>
          </a:p>
          <a:p>
            <a:r>
              <a:rPr lang="de-DE" dirty="0"/>
              <a:t>U</a:t>
            </a:r>
            <a:r>
              <a:rPr lang="de-DE" dirty="0" smtClean="0"/>
              <a:t>m </a:t>
            </a:r>
            <a:r>
              <a:rPr lang="de-DE" dirty="0"/>
              <a:t>sich körperlich zu betätigen, spazieren zu gehen, Fahrrad zu fahren, zum Skaten, Joggen </a:t>
            </a:r>
            <a:r>
              <a:rPr lang="de-DE" dirty="0" smtClean="0"/>
              <a:t>usw.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29" y="1813983"/>
            <a:ext cx="5483225" cy="3655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hteck 3"/>
          <p:cNvSpPr/>
          <p:nvPr/>
        </p:nvSpPr>
        <p:spPr>
          <a:xfrm>
            <a:off x="575729" y="5469466"/>
            <a:ext cx="1120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Bild: </a:t>
            </a:r>
            <a:r>
              <a:rPr lang="de-DE" dirty="0"/>
              <a:t>IDRD</a:t>
            </a:r>
          </a:p>
        </p:txBody>
      </p:sp>
    </p:spTree>
    <p:extLst>
      <p:ext uri="{BB962C8B-B14F-4D97-AF65-F5344CB8AC3E}">
        <p14:creationId xmlns:p14="http://schemas.microsoft.com/office/powerpoint/2010/main" val="223900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1267" y="1294342"/>
            <a:ext cx="10515600" cy="46624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de-DE" sz="5400" b="1" dirty="0" smtClean="0"/>
          </a:p>
          <a:p>
            <a:pPr marL="0" indent="0" algn="ctr">
              <a:buNone/>
            </a:pPr>
            <a:endParaRPr lang="de-DE" sz="5400" b="1" dirty="0"/>
          </a:p>
          <a:p>
            <a:pPr marL="0" indent="0" algn="ctr">
              <a:buNone/>
            </a:pPr>
            <a:r>
              <a:rPr lang="de-DE" sz="5400" b="1" dirty="0"/>
              <a:t>Summer </a:t>
            </a:r>
            <a:r>
              <a:rPr lang="de-DE" sz="5400" b="1" dirty="0" err="1"/>
              <a:t>Streets</a:t>
            </a:r>
            <a:r>
              <a:rPr lang="de-DE" sz="5400" b="1" dirty="0"/>
              <a:t> – autofreie Sommerstraßen in </a:t>
            </a:r>
            <a:r>
              <a:rPr lang="de-DE" sz="5400" b="1" dirty="0" smtClean="0"/>
              <a:t>Stockholm</a:t>
            </a:r>
            <a:endParaRPr lang="de-DE" sz="5400" b="1" dirty="0"/>
          </a:p>
        </p:txBody>
      </p:sp>
    </p:spTree>
    <p:extLst>
      <p:ext uri="{BB962C8B-B14F-4D97-AF65-F5344CB8AC3E}">
        <p14:creationId xmlns:p14="http://schemas.microsoft.com/office/powerpoint/2010/main" val="231081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26215"/>
            <a:ext cx="10515600" cy="835025"/>
          </a:xfrm>
        </p:spPr>
        <p:txBody>
          <a:bodyPr/>
          <a:lstStyle/>
          <a:p>
            <a:r>
              <a:rPr lang="de-DE" b="1" dirty="0" smtClean="0"/>
              <a:t>Summer </a:t>
            </a:r>
            <a:r>
              <a:rPr lang="de-DE" b="1" dirty="0" err="1" smtClean="0"/>
              <a:t>Streets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187202" y="1833035"/>
            <a:ext cx="5886264" cy="4379479"/>
          </a:xfrm>
        </p:spPr>
        <p:txBody>
          <a:bodyPr>
            <a:normAutofit/>
          </a:bodyPr>
          <a:lstStyle/>
          <a:p>
            <a:r>
              <a:rPr lang="de-DE" dirty="0"/>
              <a:t>Straßen werden über einen längeren saisonalen Zeitraum zu autofreien Gebieten erklärt </a:t>
            </a:r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r>
              <a:rPr lang="de-DE" dirty="0" smtClean="0"/>
              <a:t>Plätze werden umfunktioniert </a:t>
            </a:r>
            <a:r>
              <a:rPr lang="de-DE" dirty="0"/>
              <a:t>zu </a:t>
            </a:r>
            <a:r>
              <a:rPr lang="de-DE" dirty="0" smtClean="0"/>
              <a:t>Sommerplätzen </a:t>
            </a:r>
            <a:r>
              <a:rPr lang="de-DE" dirty="0"/>
              <a:t>mit Pflanzen, Möbeln und Kulturprogrammen oder zu Pop-Up-Parks </a:t>
            </a:r>
            <a:endParaRPr lang="de-DE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55" y="1483783"/>
            <a:ext cx="6042025" cy="463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779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err="1"/>
              <a:t>Levande</a:t>
            </a:r>
            <a:r>
              <a:rPr lang="de-DE" b="1" dirty="0"/>
              <a:t> Stockholm – lebendiges </a:t>
            </a:r>
            <a:r>
              <a:rPr lang="de-DE" b="1" dirty="0" smtClean="0"/>
              <a:t>Stockholm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399866" y="1833036"/>
            <a:ext cx="4673599" cy="3788832"/>
          </a:xfrm>
        </p:spPr>
        <p:txBody>
          <a:bodyPr>
            <a:normAutofit/>
          </a:bodyPr>
          <a:lstStyle/>
          <a:p>
            <a:r>
              <a:rPr lang="de-DE" dirty="0"/>
              <a:t>Seit 2017 </a:t>
            </a:r>
            <a:r>
              <a:rPr lang="de-DE" dirty="0" smtClean="0"/>
              <a:t>jedes Jahr von Mai bis </a:t>
            </a:r>
            <a:r>
              <a:rPr lang="de-DE" dirty="0"/>
              <a:t>September </a:t>
            </a:r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r>
              <a:rPr lang="de-DE" dirty="0" smtClean="0"/>
              <a:t>Seit 2017 auch im Winter</a:t>
            </a:r>
          </a:p>
          <a:p>
            <a:pPr marL="0" indent="0">
              <a:buNone/>
            </a:pPr>
            <a:endParaRPr lang="de-DE" dirty="0" smtClean="0"/>
          </a:p>
          <a:p>
            <a:r>
              <a:rPr lang="de-DE" dirty="0" smtClean="0"/>
              <a:t>An </a:t>
            </a:r>
            <a:r>
              <a:rPr lang="de-DE" dirty="0"/>
              <a:t>mehr als 20 Plätzen und 12 Straßen </a:t>
            </a:r>
            <a:endParaRPr lang="de-DE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284" y="1540933"/>
            <a:ext cx="6423552" cy="4436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hteck 3"/>
          <p:cNvSpPr/>
          <p:nvPr/>
        </p:nvSpPr>
        <p:spPr>
          <a:xfrm>
            <a:off x="809284" y="5977466"/>
            <a:ext cx="244002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dirty="0"/>
              <a:t>Bild: </a:t>
            </a:r>
            <a:r>
              <a:rPr lang="de-DE" sz="1600" dirty="0" smtClean="0"/>
              <a:t>The Stockholm Tourist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103666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de-DE" sz="5400" b="1" dirty="0" smtClean="0"/>
          </a:p>
          <a:p>
            <a:pPr marL="0" indent="0" algn="ctr">
              <a:buNone/>
            </a:pPr>
            <a:endParaRPr lang="de-DE" sz="5400" b="1" dirty="0"/>
          </a:p>
          <a:p>
            <a:pPr marL="0" indent="0" algn="ctr">
              <a:buNone/>
            </a:pPr>
            <a:r>
              <a:rPr lang="de-DE" sz="5400" b="1" dirty="0" err="1" smtClean="0"/>
              <a:t>Ciclovia</a:t>
            </a:r>
            <a:r>
              <a:rPr lang="de-DE" sz="5400" b="1" dirty="0" smtClean="0"/>
              <a:t> Bogotá/ Autofreie Sonntage</a:t>
            </a:r>
            <a:endParaRPr lang="de-DE" sz="5400" b="1" dirty="0"/>
          </a:p>
        </p:txBody>
      </p:sp>
    </p:spTree>
    <p:extLst>
      <p:ext uri="{BB962C8B-B14F-4D97-AF65-F5344CB8AC3E}">
        <p14:creationId xmlns:p14="http://schemas.microsoft.com/office/powerpoint/2010/main" val="31519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ADFC">
      <a:dk1>
        <a:srgbClr val="000000"/>
      </a:dk1>
      <a:lt1>
        <a:srgbClr val="FFFFFF"/>
      </a:lt1>
      <a:dk2>
        <a:srgbClr val="004B7C"/>
      </a:dk2>
      <a:lt2>
        <a:srgbClr val="D8D8D8"/>
      </a:lt2>
      <a:accent1>
        <a:srgbClr val="EE7F00"/>
      </a:accent1>
      <a:accent2>
        <a:srgbClr val="FDE7D0"/>
      </a:accent2>
      <a:accent3>
        <a:srgbClr val="FFFFFF"/>
      </a:accent3>
      <a:accent4>
        <a:srgbClr val="000000"/>
      </a:accent4>
      <a:accent5>
        <a:srgbClr val="F6C0AA"/>
      </a:accent5>
      <a:accent6>
        <a:srgbClr val="E5D1BC"/>
      </a:accent6>
      <a:hlink>
        <a:srgbClr val="EE7F00"/>
      </a:hlink>
      <a:folHlink>
        <a:srgbClr val="004B7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3CDD22D9-48A6-4797-8704-5853D5F078FB}" vid="{7603AA4C-0118-496C-A788-DCA8951E5B8C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481</Words>
  <Application>Microsoft Office PowerPoint</Application>
  <PresentationFormat>Breitbild</PresentationFormat>
  <Paragraphs>93</Paragraphs>
  <Slides>17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2" baseType="lpstr">
      <vt:lpstr>Arial</vt:lpstr>
      <vt:lpstr>Arial Narrow</vt:lpstr>
      <vt:lpstr>Calibri</vt:lpstr>
      <vt:lpstr>Wingdings</vt:lpstr>
      <vt:lpstr>Office</vt:lpstr>
      <vt:lpstr>    InnoRAD  Innovative Radverkehrslösungen auf Deutschland übertragen  </vt:lpstr>
      <vt:lpstr>PowerPoint-Präsentation</vt:lpstr>
      <vt:lpstr>Das InnoRAD Projekt</vt:lpstr>
      <vt:lpstr>PowerPoint-Präsentation</vt:lpstr>
      <vt:lpstr>Temporär Autofrei</vt:lpstr>
      <vt:lpstr>PowerPoint-Präsentation</vt:lpstr>
      <vt:lpstr>Summer Streets</vt:lpstr>
      <vt:lpstr>Levande Stockholm – lebendiges Stockholm</vt:lpstr>
      <vt:lpstr>PowerPoint-Präsentation</vt:lpstr>
      <vt:lpstr>         Seit 1974 sind an Sonn- und Feiertagen rund 120 Kilometer Straße von 7 bis 14 Uhr für den Autoverkehr geschlossen  </vt:lpstr>
      <vt:lpstr>PowerPoint-Präsentation</vt:lpstr>
      <vt:lpstr>PowerPoint-Präsentation</vt:lpstr>
      <vt:lpstr>Positive Auswirkungen</vt:lpstr>
      <vt:lpstr>Erfolgsfaktoren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urbane Verkehrswende mit dem Fahrrad im Mittelpunkt</dc:title>
  <dc:creator>Verena Reif</dc:creator>
  <cp:lastModifiedBy>ADFC Svenja Golombek</cp:lastModifiedBy>
  <cp:revision>320</cp:revision>
  <cp:lastPrinted>2019-05-29T10:00:51Z</cp:lastPrinted>
  <dcterms:created xsi:type="dcterms:W3CDTF">2018-04-20T09:13:38Z</dcterms:created>
  <dcterms:modified xsi:type="dcterms:W3CDTF">2021-05-18T10:49:06Z</dcterms:modified>
</cp:coreProperties>
</file>